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2.xml" ContentType="application/vnd.openxmlformats-officedocument.drawingml.chart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100" d="100"/>
          <a:sy n="100" d="100"/>
        </p:scale>
        <p:origin x="94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c:style val="2"/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</c:strCache>
            </c:strRef>
          </c:tx>
          <c:spPr>
            <a:solidFill>
              <a:srgbClr val="897EFF"/>
            </a:solidFill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C5CF-4509-9625-9FE05531194E}"/>
              </c:ext>
            </c:extLst>
          </c:dPt>
          <c:dPt>
            <c:idx val="1"/>
            <c:invertIfNegative val="0"/>
            <c:bubble3D val="0"/>
            <c:spPr>
              <a:solidFill>
                <a:srgbClr val="5F50FF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3-C5CF-4509-9625-9FE05531194E}"/>
              </c:ext>
            </c:extLst>
          </c:dPt>
          <c:dPt>
            <c:idx val="2"/>
            <c:invertIfNegative val="0"/>
            <c:bubble3D val="0"/>
            <c:spPr>
              <a:solidFill>
                <a:srgbClr val="3522FF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5-C5CF-4509-9625-9FE05531194E}"/>
              </c:ext>
            </c:extLst>
          </c:dPt>
          <c:dPt>
            <c:idx val="3"/>
            <c:invertIfNegative val="0"/>
            <c:bubble3D val="0"/>
            <c:spPr>
              <a:solidFill>
                <a:srgbClr val="1500F3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7-C5CF-4509-9625-9FE05531194E}"/>
              </c:ext>
            </c:extLst>
          </c:dPt>
          <c:dPt>
            <c:idx val="4"/>
            <c:invertIfNegative val="0"/>
            <c:bubble3D val="0"/>
            <c:spPr>
              <a:solidFill>
                <a:srgbClr val="1100C5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9-C5CF-4509-9625-9FE05531194E}"/>
              </c:ext>
            </c:extLst>
          </c:dPt>
          <c:dLbls>
            <c:numFmt formatCode="###,###,###,###,###,###,###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 b="0" i="0" u="none" strike="noStrike">
                    <a:solidFill>
                      <a:srgbClr val="001937"/>
                    </a:solidFill>
                    <a:latin typeface="Manrope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Walk-in / street visibility</c:v>
                </c:pt>
                <c:pt idx="1">
                  <c:v>nightlife partnerships</c:v>
                </c:pt>
                <c:pt idx="2">
                  <c:v>Paid ads (geo-targeted)</c:v>
                </c:pt>
                <c:pt idx="3">
                  <c:v>Social (TikTok/Instagram)</c:v>
                </c:pt>
                <c:pt idx="4">
                  <c:v>Delivery apps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10</c:v>
                </c:pt>
                <c:pt idx="1">
                  <c:v>5</c:v>
                </c:pt>
                <c:pt idx="2">
                  <c:v>10</c:v>
                </c:pt>
                <c:pt idx="3">
                  <c:v>20</c:v>
                </c:pt>
                <c:pt idx="4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C5CF-4509-9625-9FE05531194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2094734554"/>
        <c:axId val="2094734552"/>
      </c:barChart>
      <c:catAx>
        <c:axId val="209473455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ln w="6350" cap="flat">
            <a:solidFill>
              <a:srgbClr val="001937"/>
            </a:solidFill>
            <a:prstDash val="solid"/>
            <a:round/>
          </a:ln>
        </c:spPr>
        <c:txPr>
          <a:bodyPr/>
          <a:lstStyle/>
          <a:p>
            <a:pPr>
              <a:defRPr sz="900" b="1" i="0" u="none" strike="noStrike">
                <a:solidFill>
                  <a:srgbClr val="001937"/>
                </a:solidFill>
                <a:latin typeface="Manrope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</c:scaling>
        <c:delete val="0"/>
        <c:axPos val="b"/>
        <c:majorGridlines>
          <c:spPr>
            <a:ln w="6350" cap="flat">
              <a:solidFill>
                <a:srgbClr val="93C4FF"/>
              </a:solidFill>
              <a:prstDash val="dash"/>
              <a:round/>
            </a:ln>
          </c:spPr>
        </c:majorGridlines>
        <c:numFmt formatCode="###,###,###,###,###,###,###" sourceLinked="0"/>
        <c:majorTickMark val="out"/>
        <c:minorTickMark val="none"/>
        <c:tickLblPos val="low"/>
        <c:spPr>
          <a:ln w="6350" cap="flat">
            <a:solidFill>
              <a:srgbClr val="001937"/>
            </a:solidFill>
            <a:prstDash val="solid"/>
            <a:round/>
          </a:ln>
        </c:spPr>
        <c:txPr>
          <a:bodyPr/>
          <a:lstStyle/>
          <a:p>
            <a:pPr>
              <a:defRPr sz="900" b="1" i="0" u="none" strike="noStrike">
                <a:solidFill>
                  <a:srgbClr val="001937"/>
                </a:solidFill>
                <a:latin typeface="Manrope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c:style val="2"/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</c:strCache>
            </c:strRef>
          </c:tx>
          <c:spPr>
            <a:solidFill>
              <a:srgbClr val="897EFF"/>
            </a:solidFill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Year 4</c:v>
                </c:pt>
                <c:pt idx="1">
                  <c:v>Year 3</c:v>
                </c:pt>
                <c:pt idx="2">
                  <c:v>Year 2</c:v>
                </c:pt>
                <c:pt idx="3">
                  <c:v>Year 1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35</c:v>
                </c:pt>
                <c:pt idx="1">
                  <c:v>18</c:v>
                </c:pt>
                <c:pt idx="2">
                  <c:v>8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5F1-447E-B1BC-3D97499FA67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</c:strCache>
            </c:strRef>
          </c:tx>
          <c:spPr>
            <a:solidFill>
              <a:srgbClr val="FFCEA0"/>
            </a:solidFill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70,000,000</a:t>
                    </a:r>
                    <a:endParaRPr lang="en-US" dirty="0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5-05F1-447E-B1BC-3D97499FA679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/>
                      <a:t>32,000,000</a:t>
                    </a:r>
                    <a:endParaRPr lang="en-US" dirty="0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4-05F1-447E-B1BC-3D97499FA679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/>
                      <a:t>12,000,000</a:t>
                    </a:r>
                    <a:endParaRPr lang="en-US" dirty="0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3-05F1-447E-B1BC-3D97499FA679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/>
                      <a:t>2,000,000</a:t>
                    </a:r>
                    <a:endParaRPr lang="en-US" dirty="0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05F1-447E-B1BC-3D97499FA679}"/>
                </c:ext>
              </c:extLst>
            </c:dLbl>
            <c:numFmt formatCode="###,###,###,###,###,###,###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 b="1" i="0" u="none" strike="noStrike">
                    <a:solidFill>
                      <a:srgbClr val="001937"/>
                    </a:solidFill>
                    <a:latin typeface="Manrope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Year 4</c:v>
                </c:pt>
                <c:pt idx="1">
                  <c:v>Year 3</c:v>
                </c:pt>
                <c:pt idx="2">
                  <c:v>Year 2</c:v>
                </c:pt>
                <c:pt idx="3">
                  <c:v>Year 1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700000000</c:v>
                </c:pt>
                <c:pt idx="1">
                  <c:v>320000000</c:v>
                </c:pt>
                <c:pt idx="2">
                  <c:v>120000000</c:v>
                </c:pt>
                <c:pt idx="3">
                  <c:v>20000000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5F1-447E-B1BC-3D97499FA67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2094734554"/>
        <c:axId val="2094734552"/>
      </c:barChart>
      <c:catAx>
        <c:axId val="209473455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ln w="6350" cap="flat">
            <a:solidFill>
              <a:srgbClr val="001937"/>
            </a:solidFill>
            <a:prstDash val="solid"/>
            <a:round/>
          </a:ln>
        </c:spPr>
        <c:txPr>
          <a:bodyPr/>
          <a:lstStyle/>
          <a:p>
            <a:pPr>
              <a:defRPr sz="900" b="1" i="0" u="none" strike="noStrike">
                <a:solidFill>
                  <a:srgbClr val="001937"/>
                </a:solidFill>
                <a:latin typeface="Manrope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</c:scaling>
        <c:delete val="1"/>
        <c:axPos val="b"/>
        <c:majorGridlines>
          <c:spPr>
            <a:ln w="6350" cap="flat">
              <a:solidFill>
                <a:srgbClr val="93C4FF"/>
              </a:solidFill>
              <a:prstDash val="dash"/>
              <a:round/>
            </a:ln>
          </c:spPr>
        </c:majorGridlines>
        <c:numFmt formatCode="###,###,###,###,###,###,###" sourceLinked="0"/>
        <c:majorTickMark val="none"/>
        <c:minorTickMark val="none"/>
        <c:tickLblPos val="low"/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75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4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png"/><Relationship Id="rId9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8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518702" y="1210040"/>
            <a:ext cx="5805011" cy="20955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8250"/>
              </a:lnSpc>
            </a:pPr>
            <a:r>
              <a:rPr lang="en-US" sz="4500" b="1" kern="0" spc="-48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Go-to Market    Strategy </a:t>
            </a:r>
            <a:endParaRPr lang="en-US" sz="8250" dirty="0"/>
          </a:p>
          <a:p>
            <a:pPr algn="r">
              <a:lnSpc>
                <a:spcPts val="8250"/>
              </a:lnSpc>
            </a:pPr>
            <a:r>
              <a:rPr lang="en-US" sz="4500" b="1" kern="0" spc="-48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Insomnia Cookies</a:t>
            </a:r>
            <a:endParaRPr lang="en-US" sz="8250" dirty="0"/>
          </a:p>
        </p:txBody>
      </p:sp>
      <p:sp>
        <p:nvSpPr>
          <p:cNvPr id="4" name="Text 1"/>
          <p:cNvSpPr/>
          <p:nvPr/>
        </p:nvSpPr>
        <p:spPr>
          <a:xfrm>
            <a:off x="476250" y="4515184"/>
            <a:ext cx="721876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January 2026</a:t>
            </a:r>
            <a:endParaRPr lang="en-US" sz="900" dirty="0"/>
          </a:p>
        </p:txBody>
      </p:sp>
      <p:sp>
        <p:nvSpPr>
          <p:cNvPr id="5" name="Text 2"/>
          <p:cNvSpPr/>
          <p:nvPr/>
        </p:nvSpPr>
        <p:spPr>
          <a:xfrm>
            <a:off x="7681584" y="4517970"/>
            <a:ext cx="985778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Andrea Antonuzzo</a:t>
            </a:r>
            <a:endParaRPr lang="en-US" sz="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62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431082" y="476709"/>
            <a:ext cx="6286441" cy="471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3713"/>
              </a:lnSpc>
            </a:pPr>
            <a:r>
              <a:rPr lang="en-US" sz="3400" b="1" kern="0" spc="-24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Competitor analysis</a:t>
            </a:r>
            <a:endParaRPr lang="en-US" sz="3375" dirty="0"/>
          </a:p>
        </p:txBody>
      </p:sp>
      <p:sp>
        <p:nvSpPr>
          <p:cNvPr id="4" name="Text 1"/>
          <p:cNvSpPr/>
          <p:nvPr/>
        </p:nvSpPr>
        <p:spPr>
          <a:xfrm>
            <a:off x="475488" y="1431800"/>
            <a:ext cx="2571750" cy="3236281"/>
          </a:xfrm>
          <a:prstGeom prst="roundRect">
            <a:avLst>
              <a:gd name="adj" fmla="val 6000"/>
            </a:avLst>
          </a:prstGeom>
          <a:solidFill>
            <a:srgbClr val="FFFFFF"/>
          </a:solidFill>
          <a:ln/>
          <a:effectLst>
            <a:outerShdw blurRad="254000" dist="25400" dir="5400000" algn="bl" rotWithShape="0">
              <a:srgbClr val="000000">
                <a:alpha val="10000"/>
              </a:srgbClr>
            </a:outerShdw>
          </a:effectLst>
        </p:spPr>
        <p:txBody>
          <a:bodyPr wrap="square" lIns="142875" tIns="382061" rIns="142875" bIns="382061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3286125" y="1431800"/>
            <a:ext cx="2571750" cy="3236281"/>
          </a:xfrm>
          <a:prstGeom prst="roundRect">
            <a:avLst>
              <a:gd name="adj" fmla="val 6000"/>
            </a:avLst>
          </a:prstGeom>
          <a:solidFill>
            <a:srgbClr val="FFFFFF"/>
          </a:solidFill>
          <a:ln/>
          <a:effectLst>
            <a:outerShdw blurRad="254000" dist="25400" dir="5400000" algn="bl" rotWithShape="0">
              <a:srgbClr val="000000">
                <a:alpha val="10000"/>
              </a:srgbClr>
            </a:outerShdw>
          </a:effectLst>
        </p:spPr>
        <p:txBody>
          <a:bodyPr wrap="square" lIns="142875" tIns="382061" rIns="142875" bIns="382061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6096000" y="1431800"/>
            <a:ext cx="2571750" cy="3236281"/>
          </a:xfrm>
          <a:prstGeom prst="roundRect">
            <a:avLst>
              <a:gd name="adj" fmla="val 6000"/>
            </a:avLst>
          </a:prstGeom>
          <a:solidFill>
            <a:srgbClr val="FFFFFF"/>
          </a:solidFill>
          <a:ln/>
          <a:effectLst>
            <a:outerShdw blurRad="254000" dist="25400" dir="5400000" algn="bl" rotWithShape="0">
              <a:srgbClr val="000000">
                <a:alpha val="10000"/>
              </a:srgbClr>
            </a:outerShdw>
          </a:effectLst>
        </p:spPr>
        <p:txBody>
          <a:bodyPr wrap="square" lIns="142875" tIns="382061" rIns="142875" bIns="382061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10986" y="3709826"/>
            <a:ext cx="2095441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Mass-market dessert and sweet snacks with strong brand awareness and premium pricing. Key advantage: dense store network in major European cities.</a:t>
            </a:r>
            <a:endParaRPr lang="en-US" sz="900" dirty="0"/>
          </a:p>
        </p:txBody>
      </p:sp>
      <p:sp>
        <p:nvSpPr>
          <p:cNvPr id="8" name="Text 5"/>
          <p:cNvSpPr/>
          <p:nvPr/>
        </p:nvSpPr>
        <p:spPr>
          <a:xfrm>
            <a:off x="1162423" y="1932813"/>
            <a:ext cx="1191388" cy="1191388"/>
          </a:xfrm>
          <a:prstGeom prst="ellipse">
            <a:avLst/>
          </a:prstGeom>
          <a:solidFill>
            <a:srgbClr val="FFF5EF"/>
          </a:solidFill>
          <a:ln/>
        </p:spPr>
        <p:txBody>
          <a:bodyPr wrap="square" lIns="66188" tIns="140650" rIns="66188" bIns="140650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001937"/>
                </a:solidFill>
              </a:rPr>
              <a:t>Logo</a:t>
            </a:r>
            <a:endParaRPr lang="en-US" sz="900" dirty="0"/>
          </a:p>
        </p:txBody>
      </p:sp>
      <p:sp>
        <p:nvSpPr>
          <p:cNvPr id="9" name="Text 6"/>
          <p:cNvSpPr/>
          <p:nvPr/>
        </p:nvSpPr>
        <p:spPr>
          <a:xfrm>
            <a:off x="710986" y="3363116"/>
            <a:ext cx="2095441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950"/>
              </a:lnSpc>
            </a:pPr>
            <a:r>
              <a:rPr lang="en-US" sz="15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Starbucks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3527345" y="3709826"/>
            <a:ext cx="2095441" cy="617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 well-known dessert brand across Europe.  Key advantage: strong delivery demand and an easy “treat” product.</a:t>
            </a:r>
            <a:endParaRPr lang="en-US" sz="900" dirty="0"/>
          </a:p>
        </p:txBody>
      </p:sp>
      <p:sp>
        <p:nvSpPr>
          <p:cNvPr id="11" name="Text 8"/>
          <p:cNvSpPr/>
          <p:nvPr/>
        </p:nvSpPr>
        <p:spPr>
          <a:xfrm>
            <a:off x="3978782" y="1932813"/>
            <a:ext cx="1191388" cy="1191388"/>
          </a:xfrm>
          <a:prstGeom prst="ellipse">
            <a:avLst/>
          </a:prstGeom>
          <a:solidFill>
            <a:srgbClr val="FFF5EF"/>
          </a:solidFill>
          <a:ln/>
        </p:spPr>
        <p:txBody>
          <a:bodyPr wrap="square" lIns="66188" tIns="140650" rIns="66188" bIns="140650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001937"/>
                </a:solidFill>
              </a:rPr>
              <a:t>Logo</a:t>
            </a:r>
            <a:endParaRPr lang="en-US" sz="900" dirty="0"/>
          </a:p>
        </p:txBody>
      </p:sp>
      <p:sp>
        <p:nvSpPr>
          <p:cNvPr id="12" name="Text 9"/>
          <p:cNvSpPr/>
          <p:nvPr/>
        </p:nvSpPr>
        <p:spPr>
          <a:xfrm>
            <a:off x="3527375" y="3363116"/>
            <a:ext cx="2095381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950"/>
              </a:lnSpc>
            </a:pPr>
            <a:r>
              <a:rPr lang="en-US" sz="15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Ben &amp; Jerry’s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6335352" y="3709826"/>
            <a:ext cx="2095381" cy="617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Fragmented local competitors offering fresh bakery desserts. Key advantage: authenticity and local taste, but limited scalability</a:t>
            </a:r>
            <a:endParaRPr lang="en-US" sz="900" dirty="0"/>
          </a:p>
        </p:txBody>
      </p:sp>
      <p:sp>
        <p:nvSpPr>
          <p:cNvPr id="14" name="Text 11"/>
          <p:cNvSpPr/>
          <p:nvPr/>
        </p:nvSpPr>
        <p:spPr>
          <a:xfrm>
            <a:off x="6786760" y="1932813"/>
            <a:ext cx="1191388" cy="1191388"/>
          </a:xfrm>
          <a:prstGeom prst="ellipse">
            <a:avLst/>
          </a:prstGeom>
          <a:solidFill>
            <a:srgbClr val="FFF5EF"/>
          </a:solidFill>
          <a:ln/>
        </p:spPr>
        <p:txBody>
          <a:bodyPr wrap="square" lIns="66188" tIns="140650" rIns="66188" bIns="140650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001937"/>
                </a:solidFill>
              </a:rPr>
              <a:t>Logo</a:t>
            </a:r>
            <a:endParaRPr lang="en-US" sz="900" dirty="0"/>
          </a:p>
        </p:txBody>
      </p:sp>
      <p:sp>
        <p:nvSpPr>
          <p:cNvPr id="15" name="Text 12"/>
          <p:cNvSpPr/>
          <p:nvPr/>
        </p:nvSpPr>
        <p:spPr>
          <a:xfrm>
            <a:off x="6335352" y="3363116"/>
            <a:ext cx="2095381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950"/>
              </a:lnSpc>
            </a:pPr>
            <a:r>
              <a:rPr lang="en-US" sz="15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Local dessert shops</a:t>
            </a:r>
            <a:endParaRPr lang="en-US" sz="1500" dirty="0"/>
          </a:p>
        </p:txBody>
      </p:sp>
      <p:pic>
        <p:nvPicPr>
          <p:cNvPr id="16" name="Image 0" descr="https://pitch-assets-ccb95893-de3f-4266-973c-20049231b248.s3.eu-west-1.amazonaws.com/ddee09be-7ea0-431a-9668-e60de5a2347b?pitch-bytes=81541&amp;pitch-content-type=image%2F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71164" y="1932813"/>
            <a:ext cx="1183579" cy="1193652"/>
          </a:xfrm>
          <a:prstGeom prst="rect">
            <a:avLst/>
          </a:prstGeom>
        </p:spPr>
      </p:pic>
      <p:pic>
        <p:nvPicPr>
          <p:cNvPr id="17" name="Image 1" descr="https://pitch-assets-ccb95893-de3f-4266-973c-20049231b248.s3.eu-west-1.amazonaws.com/74a20368-fd31-4293-9342-7c599bec3dc8?pitch-bytes=56663&amp;pitch-content-type=image%2F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955756" y="1868716"/>
            <a:ext cx="1234662" cy="1325279"/>
          </a:xfrm>
          <a:prstGeom prst="rect">
            <a:avLst/>
          </a:prstGeom>
        </p:spPr>
      </p:pic>
      <p:pic>
        <p:nvPicPr>
          <p:cNvPr id="18" name="Image 2" descr="https://pitch-assets-ccb95893-de3f-4266-973c-20049231b248.s3.eu-west-1.amazonaws.com/7f49f0ea-be8d-490c-bc75-ecbd7bce6add?pitch-bytes=67203&amp;pitch-content-type=image%2F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617576" y="1772143"/>
            <a:ext cx="1532704" cy="153270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1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-14780" y="1245406"/>
            <a:ext cx="9144000" cy="4762500"/>
          </a:xfrm>
          <a:prstGeom prst="roundRect">
            <a:avLst>
              <a:gd name="adj" fmla="val 12000"/>
            </a:avLst>
          </a:prstGeom>
          <a:solidFill>
            <a:srgbClr val="FFFFFF"/>
          </a:solidFill>
          <a:ln/>
        </p:spPr>
        <p:txBody>
          <a:bodyPr wrap="square" lIns="508000" tIns="562240" rIns="508000" bIns="562240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4" name="Text 1"/>
          <p:cNvSpPr/>
          <p:nvPr/>
        </p:nvSpPr>
        <p:spPr>
          <a:xfrm>
            <a:off x="1431082" y="476709"/>
            <a:ext cx="6286441" cy="471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3713"/>
              </a:lnSpc>
            </a:pPr>
            <a:r>
              <a:rPr lang="en-US" sz="3400" b="1" kern="0" spc="-24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Competitive landscape</a:t>
            </a:r>
            <a:endParaRPr lang="en-US" sz="3375" dirty="0"/>
          </a:p>
        </p:txBody>
      </p:sp>
      <p:sp>
        <p:nvSpPr>
          <p:cNvPr id="5" name="Text 2"/>
          <p:cNvSpPr/>
          <p:nvPr/>
        </p:nvSpPr>
        <p:spPr>
          <a:xfrm>
            <a:off x="4359403" y="1667635"/>
            <a:ext cx="424815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Modern</a:t>
            </a:r>
            <a:endParaRPr lang="en-US" sz="900" dirty="0"/>
          </a:p>
        </p:txBody>
      </p:sp>
      <p:sp>
        <p:nvSpPr>
          <p:cNvPr id="6" name="Text 3"/>
          <p:cNvSpPr/>
          <p:nvPr/>
        </p:nvSpPr>
        <p:spPr>
          <a:xfrm>
            <a:off x="4272904" y="4517522"/>
            <a:ext cx="597813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Traditional</a:t>
            </a:r>
            <a:endParaRPr lang="en-US" sz="900" dirty="0"/>
          </a:p>
        </p:txBody>
      </p:sp>
      <p:sp>
        <p:nvSpPr>
          <p:cNvPr id="7" name="Text 4"/>
          <p:cNvSpPr/>
          <p:nvPr/>
        </p:nvSpPr>
        <p:spPr>
          <a:xfrm rot="16200000">
            <a:off x="738263" y="3092578"/>
            <a:ext cx="575905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Affordable</a:t>
            </a:r>
            <a:endParaRPr lang="en-US" sz="900" dirty="0"/>
          </a:p>
        </p:txBody>
      </p:sp>
      <p:sp>
        <p:nvSpPr>
          <p:cNvPr id="8" name="Text 5"/>
          <p:cNvSpPr/>
          <p:nvPr/>
        </p:nvSpPr>
        <p:spPr>
          <a:xfrm rot="5400000">
            <a:off x="7827560" y="3092578"/>
            <a:ext cx="562928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Expensive</a:t>
            </a:r>
            <a:endParaRPr lang="en-US" sz="900" dirty="0"/>
          </a:p>
        </p:txBody>
      </p:sp>
      <p:sp>
        <p:nvSpPr>
          <p:cNvPr id="9" name="Shape 6"/>
          <p:cNvSpPr/>
          <p:nvPr/>
        </p:nvSpPr>
        <p:spPr>
          <a:xfrm>
            <a:off x="1238250" y="3166874"/>
            <a:ext cx="6667500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10583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 rot="16200000">
            <a:off x="3343654" y="3173337"/>
            <a:ext cx="2457450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10583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pic>
        <p:nvPicPr>
          <p:cNvPr id="11" name="Image 0" descr="https://pitch-assets-ccb95893-de3f-4266-973c-20049231b248.s3.eu-west-1.amazonaws.com/36be5523-393d-4814-b0bc-6ffc6ac9ae21?pitch-bytes=116824&amp;pitch-content-type=image%2F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358219" y="2237718"/>
            <a:ext cx="642866" cy="669753"/>
          </a:xfrm>
          <a:prstGeom prst="rect">
            <a:avLst/>
          </a:prstGeom>
        </p:spPr>
      </p:pic>
      <p:pic>
        <p:nvPicPr>
          <p:cNvPr id="12" name="Image 1" descr="https://pitch-assets-ccb95893-de3f-4266-973c-20049231b248.s3.eu-west-1.amazonaws.com/ddee09be-7ea0-431a-9668-e60de5a2347b?pitch-bytes=81541&amp;pitch-content-type=image%2F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271223" y="2560478"/>
            <a:ext cx="570736" cy="575594"/>
          </a:xfrm>
          <a:prstGeom prst="rect">
            <a:avLst/>
          </a:prstGeom>
        </p:spPr>
      </p:pic>
      <p:pic>
        <p:nvPicPr>
          <p:cNvPr id="13" name="Image 2" descr="https://pitch-assets-ccb95893-de3f-4266-973c-20049231b248.s3.eu-west-1.amazonaws.com/7f49f0ea-be8d-490c-bc75-ecbd7bce6add?pitch-bytes=67203&amp;pitch-content-type=image%2F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020410" y="3523100"/>
            <a:ext cx="753050" cy="753050"/>
          </a:xfrm>
          <a:prstGeom prst="rect">
            <a:avLst/>
          </a:prstGeom>
        </p:spPr>
      </p:pic>
      <p:pic>
        <p:nvPicPr>
          <p:cNvPr id="14" name="Image 3" descr="https://pitch-assets-ccb95893-de3f-4266-973c-20049231b248.s3.eu-west-1.amazonaws.com/74a20368-fd31-4293-9342-7c599bec3dc8?pitch-bytes=56663&amp;pitch-content-type=image%2F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7215872" y="1942617"/>
            <a:ext cx="686707" cy="737108"/>
          </a:xfrm>
          <a:prstGeom prst="rect">
            <a:avLst/>
          </a:prstGeom>
        </p:spPr>
      </p:pic>
      <p:pic>
        <p:nvPicPr>
          <p:cNvPr id="15" name="Image 4" descr="https://pitch-assets-ccb95893-de3f-4266-973c-20049231b248.s3.eu-west-1.amazonaws.com/980491cd-6f3c-44db-9217-7f6777ea4d1b?pitch-bytes=1587811&amp;pitch-content-type=image%2Fpng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1710559" y="2466811"/>
            <a:ext cx="671759" cy="671759"/>
          </a:xfrm>
          <a:prstGeom prst="rect">
            <a:avLst/>
          </a:prstGeom>
        </p:spPr>
      </p:pic>
      <p:pic>
        <p:nvPicPr>
          <p:cNvPr id="16" name="Image 5" descr="https://pitch-assets-ccb95893-de3f-4266-973c-20049231b248.s3.eu-west-1.amazonaws.com/e6ff4acf-5f70-4f35-8707-de61a49ccca0?pitch-bytes=96750&amp;pitch-content-type=image%2Fpng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6777945" y="3847282"/>
            <a:ext cx="797931" cy="551297"/>
          </a:xfrm>
          <a:prstGeom prst="rect">
            <a:avLst/>
          </a:prstGeom>
        </p:spPr>
      </p:pic>
      <p:pic>
        <p:nvPicPr>
          <p:cNvPr id="17" name="Image 6" descr="https://pitch-assets-ccb95893-de3f-4266-973c-20049231b248.s3.eu-west-1.amazonaws.com/5a0525c6-4024-433a-842c-f45078ced392?pitch-bytes=1453136&amp;pitch-content-type=image%2Fpng"/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2944703" y="1831263"/>
            <a:ext cx="675454" cy="67545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8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2238375" y="2052894"/>
            <a:ext cx="5953125" cy="1047750"/>
          </a:xfrm>
          <a:prstGeom prst="roundRect">
            <a:avLst>
              <a:gd name="adj" fmla="val 8000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598937" y="2258937"/>
            <a:ext cx="5238512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4950"/>
              </a:lnSpc>
            </a:pPr>
            <a:r>
              <a:rPr lang="en-US" sz="4500" b="1" kern="0" spc="-48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Buyer personas</a:t>
            </a:r>
            <a:endParaRPr lang="en-US" sz="4500" dirty="0"/>
          </a:p>
        </p:txBody>
      </p:sp>
      <p:sp>
        <p:nvSpPr>
          <p:cNvPr id="5" name="Shape 2"/>
          <p:cNvSpPr/>
          <p:nvPr/>
        </p:nvSpPr>
        <p:spPr>
          <a:xfrm>
            <a:off x="952500" y="2047875"/>
            <a:ext cx="1047750" cy="1047750"/>
          </a:xfrm>
          <a:prstGeom prst="ellipse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153461" y="2258937"/>
            <a:ext cx="652701" cy="6286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kern="0" spc="-48" dirty="0">
                <a:solidFill>
                  <a:srgbClr val="897E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04</a:t>
            </a:r>
            <a:endParaRPr lang="en-US" sz="45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62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5488" y="475488"/>
            <a:ext cx="8191500" cy="4192594"/>
          </a:xfrm>
          <a:prstGeom prst="roundRect">
            <a:avLst>
              <a:gd name="adj" fmla="val 6543"/>
            </a:avLst>
          </a:prstGeom>
          <a:solidFill>
            <a:srgbClr val="FFFFFF"/>
          </a:solidFill>
          <a:ln/>
          <a:effectLst>
            <a:outerShdw blurRad="254000" dist="25400" dir="5400000" algn="bl" rotWithShape="0">
              <a:srgbClr val="000000">
                <a:alpha val="10000"/>
              </a:srgbClr>
            </a:outerShdw>
          </a:effectLst>
        </p:spPr>
        <p:txBody>
          <a:bodyPr wrap="square" lIns="455083" tIns="494959" rIns="455083" bIns="494959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graphicFrame>
        <p:nvGraphicFramePr>
          <p:cNvPr id="14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4238625" y="1308881"/>
          <a:ext cx="4152900" cy="2351758"/>
        </p:xfrm>
        <a:graphic>
          <a:graphicData uri="http://schemas.openxmlformats.org/drawingml/2006/table">
            <a:tbl>
              <a:tblPr/>
              <a:tblGrid>
                <a:gridCol w="17746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782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7125">
                <a:tc>
                  <a:txBody>
                    <a:bodyPr/>
                    <a:lstStyle/>
                    <a:p>
                      <a:pPr algn="l"/>
                      <a:r>
                        <a:rPr lang="en-US" sz="900" b="1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Job title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University Student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7125">
                <a:tc>
                  <a:txBody>
                    <a:bodyPr/>
                    <a:lstStyle/>
                    <a:p>
                      <a:pPr algn="l"/>
                      <a:r>
                        <a:rPr lang="en-US" sz="900" b="1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Location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Major EU city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7125">
                <a:tc>
                  <a:txBody>
                    <a:bodyPr/>
                    <a:lstStyle/>
                    <a:p>
                      <a:pPr algn="l"/>
                      <a:r>
                        <a:rPr lang="en-US" sz="900" b="1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Order occasion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Late-night study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7125">
                <a:tc>
                  <a:txBody>
                    <a:bodyPr/>
                    <a:lstStyle/>
                    <a:p>
                      <a:pPr algn="l"/>
                      <a:r>
                        <a:rPr lang="en-US" sz="900" b="1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Target 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16-25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3258">
                <a:tc>
                  <a:txBody>
                    <a:bodyPr/>
                    <a:lstStyle/>
                    <a:p>
                      <a:pPr algn="l"/>
                      <a:r>
                        <a:rPr lang="en-US" sz="900" b="1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Acquisition channels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TikTok, Instagram, Deliveroo/Uber Eats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5" name="Image 0" descr="https://pitch-assets-ccb95893-de3f-4266-973c-20049231b248.s3.eu-west-1.amazonaws.com/64eeec41-b70b-4cc1-b3fd-c36a7e755f78?pitch-bytes=622075&amp;pitch-content-type=image%2Fpng"/>
          <p:cNvPicPr>
            <a:picLocks noChangeAspect="1"/>
          </p:cNvPicPr>
          <p:nvPr/>
        </p:nvPicPr>
        <p:blipFill>
          <a:blip r:embed="rId3"/>
          <a:srcRect t="356" b="32978"/>
          <a:stretch/>
        </p:blipFill>
        <p:spPr>
          <a:xfrm>
            <a:off x="1527272" y="711458"/>
            <a:ext cx="1428750" cy="1428750"/>
          </a:xfrm>
          <a:prstGeom prst="ellipse">
            <a:avLst/>
          </a:prstGeom>
        </p:spPr>
      </p:pic>
      <p:sp>
        <p:nvSpPr>
          <p:cNvPr id="6" name="Text 1"/>
          <p:cNvSpPr/>
          <p:nvPr/>
        </p:nvSpPr>
        <p:spPr>
          <a:xfrm>
            <a:off x="714375" y="2815843"/>
            <a:ext cx="214610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Low</a:t>
            </a:r>
            <a:endParaRPr lang="en-US" sz="900" dirty="0"/>
          </a:p>
        </p:txBody>
      </p:sp>
      <p:sp>
        <p:nvSpPr>
          <p:cNvPr id="7" name="Text 2"/>
          <p:cNvSpPr/>
          <p:nvPr/>
        </p:nvSpPr>
        <p:spPr>
          <a:xfrm>
            <a:off x="3518946" y="2815081"/>
            <a:ext cx="245804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</a:t>
            </a:r>
            <a:endParaRPr lang="en-US" sz="900" dirty="0"/>
          </a:p>
        </p:txBody>
      </p:sp>
      <p:sp>
        <p:nvSpPr>
          <p:cNvPr id="8" name="Text 3"/>
          <p:cNvSpPr/>
          <p:nvPr/>
        </p:nvSpPr>
        <p:spPr>
          <a:xfrm>
            <a:off x="714375" y="3416682"/>
            <a:ext cx="214610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Low</a:t>
            </a:r>
            <a:endParaRPr lang="en-US" sz="900" dirty="0"/>
          </a:p>
        </p:txBody>
      </p:sp>
      <p:sp>
        <p:nvSpPr>
          <p:cNvPr id="9" name="Text 4"/>
          <p:cNvSpPr/>
          <p:nvPr/>
        </p:nvSpPr>
        <p:spPr>
          <a:xfrm>
            <a:off x="3518946" y="3415919"/>
            <a:ext cx="245805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</a:t>
            </a:r>
            <a:endParaRPr lang="en-US" sz="900" dirty="0"/>
          </a:p>
        </p:txBody>
      </p:sp>
      <p:sp>
        <p:nvSpPr>
          <p:cNvPr id="10" name="Text 5"/>
          <p:cNvSpPr/>
          <p:nvPr/>
        </p:nvSpPr>
        <p:spPr>
          <a:xfrm>
            <a:off x="714375" y="4009519"/>
            <a:ext cx="214610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Low</a:t>
            </a:r>
            <a:endParaRPr lang="en-US" sz="900" dirty="0"/>
          </a:p>
        </p:txBody>
      </p:sp>
      <p:sp>
        <p:nvSpPr>
          <p:cNvPr id="11" name="Text 6"/>
          <p:cNvSpPr/>
          <p:nvPr/>
        </p:nvSpPr>
        <p:spPr>
          <a:xfrm>
            <a:off x="3518946" y="4008756"/>
            <a:ext cx="245805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</a:t>
            </a:r>
            <a:endParaRPr lang="en-US" sz="900" dirty="0"/>
          </a:p>
        </p:txBody>
      </p:sp>
      <p:sp>
        <p:nvSpPr>
          <p:cNvPr id="12" name="Text 7"/>
          <p:cNvSpPr/>
          <p:nvPr/>
        </p:nvSpPr>
        <p:spPr>
          <a:xfrm>
            <a:off x="1718908" y="2812033"/>
            <a:ext cx="1041201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Delivery app usage</a:t>
            </a:r>
            <a:endParaRPr lang="en-US" sz="900" dirty="0"/>
          </a:p>
        </p:txBody>
      </p:sp>
      <p:sp>
        <p:nvSpPr>
          <p:cNvPr id="13" name="Text 8"/>
          <p:cNvSpPr/>
          <p:nvPr/>
        </p:nvSpPr>
        <p:spPr>
          <a:xfrm>
            <a:off x="1652768" y="3412871"/>
            <a:ext cx="1173480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Late Night Frequency</a:t>
            </a:r>
            <a:endParaRPr lang="en-US" sz="900" dirty="0"/>
          </a:p>
        </p:txBody>
      </p:sp>
      <p:sp>
        <p:nvSpPr>
          <p:cNvPr id="2" name="Text 9"/>
          <p:cNvSpPr/>
          <p:nvPr/>
        </p:nvSpPr>
        <p:spPr>
          <a:xfrm>
            <a:off x="1775046" y="4008756"/>
            <a:ext cx="928926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Loyalty potential</a:t>
            </a:r>
            <a:endParaRPr lang="en-US" sz="900" dirty="0"/>
          </a:p>
        </p:txBody>
      </p:sp>
      <p:sp>
        <p:nvSpPr>
          <p:cNvPr id="15" name="Shape 10"/>
          <p:cNvSpPr/>
          <p:nvPr/>
        </p:nvSpPr>
        <p:spPr>
          <a:xfrm>
            <a:off x="715509" y="3120584"/>
            <a:ext cx="3048000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10583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1"/>
          <p:cNvSpPr/>
          <p:nvPr/>
        </p:nvSpPr>
        <p:spPr>
          <a:xfrm>
            <a:off x="715509" y="3718374"/>
            <a:ext cx="3048000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10583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7" name="Shape 12"/>
          <p:cNvSpPr/>
          <p:nvPr/>
        </p:nvSpPr>
        <p:spPr>
          <a:xfrm>
            <a:off x="715509" y="4308164"/>
            <a:ext cx="3048000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10583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3"/>
          <p:cNvSpPr/>
          <p:nvPr/>
        </p:nvSpPr>
        <p:spPr>
          <a:xfrm>
            <a:off x="2035284" y="2281491"/>
            <a:ext cx="407908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1950"/>
              </a:lnSpc>
            </a:pPr>
            <a:r>
              <a:rPr lang="en-US" sz="15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Julia</a:t>
            </a:r>
            <a:endParaRPr lang="en-US" sz="1500" dirty="0"/>
          </a:p>
        </p:txBody>
      </p:sp>
      <p:sp>
        <p:nvSpPr>
          <p:cNvPr id="19" name="Shape 14"/>
          <p:cNvSpPr/>
          <p:nvPr/>
        </p:nvSpPr>
        <p:spPr>
          <a:xfrm>
            <a:off x="3246877" y="3052003"/>
            <a:ext cx="142875" cy="142875"/>
          </a:xfrm>
          <a:prstGeom prst="ellipse">
            <a:avLst/>
          </a:prstGeom>
          <a:solidFill>
            <a:srgbClr val="897E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5"/>
          <p:cNvSpPr/>
          <p:nvPr/>
        </p:nvSpPr>
        <p:spPr>
          <a:xfrm>
            <a:off x="2884927" y="3647127"/>
            <a:ext cx="142875" cy="142875"/>
          </a:xfrm>
          <a:prstGeom prst="ellipse">
            <a:avLst/>
          </a:prstGeom>
          <a:solidFill>
            <a:srgbClr val="897E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6"/>
          <p:cNvSpPr/>
          <p:nvPr/>
        </p:nvSpPr>
        <p:spPr>
          <a:xfrm>
            <a:off x="2380102" y="4233869"/>
            <a:ext cx="142875" cy="142875"/>
          </a:xfrm>
          <a:prstGeom prst="ellipse">
            <a:avLst/>
          </a:prstGeom>
          <a:solidFill>
            <a:srgbClr val="897EFF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1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5488" y="475488"/>
            <a:ext cx="8191500" cy="4192594"/>
          </a:xfrm>
          <a:prstGeom prst="roundRect">
            <a:avLst>
              <a:gd name="adj" fmla="val 6543"/>
            </a:avLst>
          </a:prstGeom>
          <a:solidFill>
            <a:srgbClr val="FFFFFF"/>
          </a:solidFill>
          <a:ln/>
          <a:effectLst>
            <a:outerShdw blurRad="254000" dist="25400" dir="5400000" algn="bl" rotWithShape="0">
              <a:srgbClr val="000000">
                <a:alpha val="10000"/>
              </a:srgbClr>
            </a:outerShdw>
          </a:effectLst>
        </p:spPr>
        <p:txBody>
          <a:bodyPr wrap="square" lIns="455083" tIns="494959" rIns="455083" bIns="494959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4" name="Text 1"/>
          <p:cNvSpPr/>
          <p:nvPr/>
        </p:nvSpPr>
        <p:spPr>
          <a:xfrm>
            <a:off x="714375" y="2815843"/>
            <a:ext cx="214610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Low</a:t>
            </a:r>
            <a:endParaRPr lang="en-US" sz="900" dirty="0"/>
          </a:p>
        </p:txBody>
      </p:sp>
      <p:sp>
        <p:nvSpPr>
          <p:cNvPr id="5" name="Text 2"/>
          <p:cNvSpPr/>
          <p:nvPr/>
        </p:nvSpPr>
        <p:spPr>
          <a:xfrm>
            <a:off x="3518946" y="2815081"/>
            <a:ext cx="245804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</a:t>
            </a:r>
            <a:endParaRPr lang="en-US" sz="900" dirty="0"/>
          </a:p>
        </p:txBody>
      </p:sp>
      <p:sp>
        <p:nvSpPr>
          <p:cNvPr id="6" name="Text 3"/>
          <p:cNvSpPr/>
          <p:nvPr/>
        </p:nvSpPr>
        <p:spPr>
          <a:xfrm>
            <a:off x="714375" y="3416682"/>
            <a:ext cx="214610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Low</a:t>
            </a:r>
            <a:endParaRPr lang="en-US" sz="900" dirty="0"/>
          </a:p>
        </p:txBody>
      </p:sp>
      <p:sp>
        <p:nvSpPr>
          <p:cNvPr id="7" name="Text 4"/>
          <p:cNvSpPr/>
          <p:nvPr/>
        </p:nvSpPr>
        <p:spPr>
          <a:xfrm>
            <a:off x="3518946" y="3415919"/>
            <a:ext cx="245805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</a:t>
            </a:r>
            <a:endParaRPr lang="en-US" sz="900" dirty="0"/>
          </a:p>
        </p:txBody>
      </p:sp>
      <p:sp>
        <p:nvSpPr>
          <p:cNvPr id="8" name="Text 5"/>
          <p:cNvSpPr/>
          <p:nvPr/>
        </p:nvSpPr>
        <p:spPr>
          <a:xfrm>
            <a:off x="714375" y="4009519"/>
            <a:ext cx="214610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Low</a:t>
            </a:r>
            <a:endParaRPr lang="en-US" sz="900" dirty="0"/>
          </a:p>
        </p:txBody>
      </p:sp>
      <p:sp>
        <p:nvSpPr>
          <p:cNvPr id="9" name="Text 6"/>
          <p:cNvSpPr/>
          <p:nvPr/>
        </p:nvSpPr>
        <p:spPr>
          <a:xfrm>
            <a:off x="3518946" y="4008756"/>
            <a:ext cx="245805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</a:t>
            </a:r>
            <a:endParaRPr lang="en-US" sz="900" dirty="0"/>
          </a:p>
        </p:txBody>
      </p:sp>
      <p:sp>
        <p:nvSpPr>
          <p:cNvPr id="10" name="Text 7"/>
          <p:cNvSpPr/>
          <p:nvPr/>
        </p:nvSpPr>
        <p:spPr>
          <a:xfrm>
            <a:off x="1718908" y="2812033"/>
            <a:ext cx="1041201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Delivery app usage</a:t>
            </a:r>
            <a:endParaRPr lang="en-US" sz="900" dirty="0"/>
          </a:p>
        </p:txBody>
      </p:sp>
      <p:sp>
        <p:nvSpPr>
          <p:cNvPr id="11" name="Text 8"/>
          <p:cNvSpPr/>
          <p:nvPr/>
        </p:nvSpPr>
        <p:spPr>
          <a:xfrm>
            <a:off x="1652768" y="3412871"/>
            <a:ext cx="1173480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Late Night Frequency</a:t>
            </a:r>
            <a:endParaRPr lang="en-US" sz="900" dirty="0"/>
          </a:p>
        </p:txBody>
      </p:sp>
      <p:sp>
        <p:nvSpPr>
          <p:cNvPr id="12" name="Text 9"/>
          <p:cNvSpPr/>
          <p:nvPr/>
        </p:nvSpPr>
        <p:spPr>
          <a:xfrm>
            <a:off x="1775046" y="4008756"/>
            <a:ext cx="928926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Loyalty potential</a:t>
            </a:r>
            <a:endParaRPr lang="en-US" sz="900" dirty="0"/>
          </a:p>
        </p:txBody>
      </p:sp>
      <p:sp>
        <p:nvSpPr>
          <p:cNvPr id="13" name="Shape 10"/>
          <p:cNvSpPr/>
          <p:nvPr/>
        </p:nvSpPr>
        <p:spPr>
          <a:xfrm>
            <a:off x="715509" y="3120584"/>
            <a:ext cx="3048000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10583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715509" y="3718374"/>
            <a:ext cx="3048000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10583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2"/>
          <p:cNvSpPr/>
          <p:nvPr/>
        </p:nvSpPr>
        <p:spPr>
          <a:xfrm>
            <a:off x="715509" y="4308164"/>
            <a:ext cx="3048000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10583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1840468" y="2281491"/>
            <a:ext cx="797540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1950"/>
              </a:lnSpc>
            </a:pPr>
            <a:r>
              <a:rPr lang="en-US" sz="15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Jannette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3556440" y="3052003"/>
            <a:ext cx="142875" cy="142875"/>
          </a:xfrm>
          <a:prstGeom prst="ellipse">
            <a:avLst/>
          </a:prstGeom>
          <a:solidFill>
            <a:srgbClr val="897E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2408677" y="3647127"/>
            <a:ext cx="142875" cy="142875"/>
          </a:xfrm>
          <a:prstGeom prst="ellipse">
            <a:avLst/>
          </a:prstGeom>
          <a:solidFill>
            <a:srgbClr val="897E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6"/>
          <p:cNvSpPr/>
          <p:nvPr/>
        </p:nvSpPr>
        <p:spPr>
          <a:xfrm>
            <a:off x="2684902" y="4233869"/>
            <a:ext cx="142875" cy="142875"/>
          </a:xfrm>
          <a:prstGeom prst="ellipse">
            <a:avLst/>
          </a:prstGeom>
          <a:solidFill>
            <a:srgbClr val="897E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0" name="Image 0" descr="https://pitch-assets-ccb95893-de3f-4266-973c-20049231b248.s3.eu-west-1.amazonaws.com/889adbbc-4eb8-4968-9bb1-eb5888afd7e7?pitch-bytes=901854&amp;pitch-content-type=image%2Fpng"/>
          <p:cNvPicPr>
            <a:picLocks noChangeAspect="1"/>
          </p:cNvPicPr>
          <p:nvPr/>
        </p:nvPicPr>
        <p:blipFill>
          <a:blip r:embed="rId3"/>
          <a:srcRect l="25883" t="3630" r="28868" b="28523"/>
          <a:stretch/>
        </p:blipFill>
        <p:spPr>
          <a:xfrm>
            <a:off x="1527157" y="708030"/>
            <a:ext cx="1428750" cy="1428750"/>
          </a:xfrm>
          <a:prstGeom prst="ellipse">
            <a:avLst/>
          </a:prstGeom>
        </p:spPr>
      </p:pic>
      <p:graphicFrame>
        <p:nvGraphicFramePr>
          <p:cNvPr id="2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4119562" y="1308881"/>
          <a:ext cx="4328527" cy="2351758"/>
        </p:xfrm>
        <a:graphic>
          <a:graphicData uri="http://schemas.openxmlformats.org/drawingml/2006/table">
            <a:tbl>
              <a:tblPr/>
              <a:tblGrid>
                <a:gridCol w="17784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500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7125">
                <a:tc>
                  <a:txBody>
                    <a:bodyPr/>
                    <a:lstStyle/>
                    <a:p>
                      <a:pPr algn="l"/>
                      <a:r>
                        <a:rPr lang="en-US" sz="900" b="1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Job title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Young professional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7125">
                <a:tc>
                  <a:txBody>
                    <a:bodyPr/>
                    <a:lstStyle/>
                    <a:p>
                      <a:pPr algn="l"/>
                      <a:r>
                        <a:rPr lang="en-US" sz="900" b="1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Location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Tier-1 EU city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7125">
                <a:tc>
                  <a:txBody>
                    <a:bodyPr/>
                    <a:lstStyle/>
                    <a:p>
                      <a:pPr algn="l"/>
                      <a:r>
                        <a:rPr lang="en-US" sz="900" b="1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Order occasion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After-work treat / Netflix night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7125">
                <a:tc>
                  <a:txBody>
                    <a:bodyPr/>
                    <a:lstStyle/>
                    <a:p>
                      <a:pPr algn="l"/>
                      <a:r>
                        <a:rPr lang="en-US" sz="900" b="1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Target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25-35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3258">
                <a:tc>
                  <a:txBody>
                    <a:bodyPr/>
                    <a:lstStyle/>
                    <a:p>
                      <a:pPr algn="l"/>
                      <a:r>
                        <a:rPr lang="en-US" sz="900" b="1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Acquisition channels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Instagram, Google Maps, Deliveroo/Uber Eats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8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5488" y="475488"/>
            <a:ext cx="8191500" cy="4192594"/>
          </a:xfrm>
          <a:prstGeom prst="roundRect">
            <a:avLst>
              <a:gd name="adj" fmla="val 6543"/>
            </a:avLst>
          </a:prstGeom>
          <a:solidFill>
            <a:srgbClr val="FFFFFF"/>
          </a:solidFill>
          <a:ln/>
          <a:effectLst>
            <a:outerShdw blurRad="254000" dist="25400" dir="5400000" algn="bl" rotWithShape="0">
              <a:srgbClr val="000000">
                <a:alpha val="10000"/>
              </a:srgbClr>
            </a:outerShdw>
          </a:effectLst>
        </p:spPr>
        <p:txBody>
          <a:bodyPr wrap="square" lIns="455083" tIns="494959" rIns="455083" bIns="494959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4" name="Text 1"/>
          <p:cNvSpPr/>
          <p:nvPr/>
        </p:nvSpPr>
        <p:spPr>
          <a:xfrm>
            <a:off x="714375" y="2815844"/>
            <a:ext cx="600789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Introverted</a:t>
            </a:r>
            <a:endParaRPr lang="en-US" sz="900" dirty="0"/>
          </a:p>
        </p:txBody>
      </p:sp>
      <p:sp>
        <p:nvSpPr>
          <p:cNvPr id="5" name="Text 2"/>
          <p:cNvSpPr/>
          <p:nvPr/>
        </p:nvSpPr>
        <p:spPr>
          <a:xfrm>
            <a:off x="3134553" y="2815081"/>
            <a:ext cx="630198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Extroverted</a:t>
            </a:r>
            <a:endParaRPr lang="en-US" sz="900" dirty="0"/>
          </a:p>
        </p:txBody>
      </p:sp>
      <p:sp>
        <p:nvSpPr>
          <p:cNvPr id="6" name="Text 3"/>
          <p:cNvSpPr/>
          <p:nvPr/>
        </p:nvSpPr>
        <p:spPr>
          <a:xfrm>
            <a:off x="714375" y="3416682"/>
            <a:ext cx="214610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Low</a:t>
            </a:r>
            <a:endParaRPr lang="en-US" sz="900" dirty="0"/>
          </a:p>
        </p:txBody>
      </p:sp>
      <p:sp>
        <p:nvSpPr>
          <p:cNvPr id="7" name="Text 4"/>
          <p:cNvSpPr/>
          <p:nvPr/>
        </p:nvSpPr>
        <p:spPr>
          <a:xfrm>
            <a:off x="3518946" y="3415919"/>
            <a:ext cx="245805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</a:t>
            </a:r>
            <a:endParaRPr lang="en-US" sz="900" dirty="0"/>
          </a:p>
        </p:txBody>
      </p:sp>
      <p:sp>
        <p:nvSpPr>
          <p:cNvPr id="8" name="Text 5"/>
          <p:cNvSpPr/>
          <p:nvPr/>
        </p:nvSpPr>
        <p:spPr>
          <a:xfrm>
            <a:off x="714375" y="4009519"/>
            <a:ext cx="214610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Low</a:t>
            </a:r>
            <a:endParaRPr lang="en-US" sz="900" dirty="0"/>
          </a:p>
        </p:txBody>
      </p:sp>
      <p:sp>
        <p:nvSpPr>
          <p:cNvPr id="9" name="Text 6"/>
          <p:cNvSpPr/>
          <p:nvPr/>
        </p:nvSpPr>
        <p:spPr>
          <a:xfrm>
            <a:off x="3518946" y="4008756"/>
            <a:ext cx="245805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</a:t>
            </a:r>
            <a:endParaRPr lang="en-US" sz="900" dirty="0"/>
          </a:p>
        </p:txBody>
      </p:sp>
      <p:sp>
        <p:nvSpPr>
          <p:cNvPr id="10" name="Text 7"/>
          <p:cNvSpPr/>
          <p:nvPr/>
        </p:nvSpPr>
        <p:spPr>
          <a:xfrm>
            <a:off x="1718908" y="2812033"/>
            <a:ext cx="1041201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Delivery app usage</a:t>
            </a:r>
            <a:endParaRPr lang="en-US" sz="900" dirty="0"/>
          </a:p>
        </p:txBody>
      </p:sp>
      <p:sp>
        <p:nvSpPr>
          <p:cNvPr id="11" name="Text 8"/>
          <p:cNvSpPr/>
          <p:nvPr/>
        </p:nvSpPr>
        <p:spPr>
          <a:xfrm>
            <a:off x="1652768" y="3412871"/>
            <a:ext cx="1173480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Late Night Frequency</a:t>
            </a:r>
            <a:endParaRPr lang="en-US" sz="900" dirty="0"/>
          </a:p>
        </p:txBody>
      </p:sp>
      <p:sp>
        <p:nvSpPr>
          <p:cNvPr id="12" name="Text 9"/>
          <p:cNvSpPr/>
          <p:nvPr/>
        </p:nvSpPr>
        <p:spPr>
          <a:xfrm>
            <a:off x="1775046" y="4008756"/>
            <a:ext cx="928926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Loyalty potential</a:t>
            </a:r>
            <a:endParaRPr lang="en-US" sz="900" dirty="0"/>
          </a:p>
        </p:txBody>
      </p:sp>
      <p:sp>
        <p:nvSpPr>
          <p:cNvPr id="13" name="Shape 10"/>
          <p:cNvSpPr/>
          <p:nvPr/>
        </p:nvSpPr>
        <p:spPr>
          <a:xfrm>
            <a:off x="715509" y="3120584"/>
            <a:ext cx="3048000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10583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715509" y="3718374"/>
            <a:ext cx="3048000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10583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2"/>
          <p:cNvSpPr/>
          <p:nvPr/>
        </p:nvSpPr>
        <p:spPr>
          <a:xfrm>
            <a:off x="715509" y="4308164"/>
            <a:ext cx="3048000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10583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1951613" y="2281491"/>
            <a:ext cx="575250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1950"/>
              </a:lnSpc>
            </a:pPr>
            <a:r>
              <a:rPr lang="en-US" sz="15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James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3067805" y="3052003"/>
            <a:ext cx="142875" cy="142875"/>
          </a:xfrm>
          <a:prstGeom prst="ellipse">
            <a:avLst/>
          </a:prstGeom>
          <a:solidFill>
            <a:srgbClr val="897E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3480240" y="3647127"/>
            <a:ext cx="142875" cy="142875"/>
          </a:xfrm>
          <a:prstGeom prst="ellipse">
            <a:avLst/>
          </a:prstGeom>
          <a:solidFill>
            <a:srgbClr val="897E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6"/>
          <p:cNvSpPr/>
          <p:nvPr/>
        </p:nvSpPr>
        <p:spPr>
          <a:xfrm>
            <a:off x="2238374" y="4233869"/>
            <a:ext cx="142875" cy="142875"/>
          </a:xfrm>
          <a:prstGeom prst="ellipse">
            <a:avLst/>
          </a:prstGeom>
          <a:solidFill>
            <a:srgbClr val="897E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0" name="Image 0" descr="https://pitch-assets-ccb95893-de3f-4266-973c-20049231b248.s3.eu-west-1.amazonaws.com/d860a5c8-14a5-4929-a112-c4734968bf9e?pitch-bytes=679400&amp;pitch-content-type=image%2Fpng"/>
          <p:cNvPicPr>
            <a:picLocks noChangeAspect="1"/>
          </p:cNvPicPr>
          <p:nvPr/>
        </p:nvPicPr>
        <p:blipFill>
          <a:blip r:embed="rId3"/>
          <a:srcRect b="28571"/>
          <a:stretch/>
        </p:blipFill>
        <p:spPr>
          <a:xfrm>
            <a:off x="1527157" y="708030"/>
            <a:ext cx="1428750" cy="1428750"/>
          </a:xfrm>
          <a:prstGeom prst="ellipse">
            <a:avLst/>
          </a:prstGeom>
        </p:spPr>
      </p:pic>
      <p:graphicFrame>
        <p:nvGraphicFramePr>
          <p:cNvPr id="2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4119562" y="1308881"/>
          <a:ext cx="4328527" cy="2351758"/>
        </p:xfrm>
        <a:graphic>
          <a:graphicData uri="http://schemas.openxmlformats.org/drawingml/2006/table">
            <a:tbl>
              <a:tblPr/>
              <a:tblGrid>
                <a:gridCol w="17784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500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7125">
                <a:tc>
                  <a:txBody>
                    <a:bodyPr/>
                    <a:lstStyle/>
                    <a:p>
                      <a:pPr algn="l"/>
                      <a:r>
                        <a:rPr lang="en-US" sz="900" b="1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Job title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Bar tender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7125">
                <a:tc>
                  <a:txBody>
                    <a:bodyPr/>
                    <a:lstStyle/>
                    <a:p>
                      <a:pPr algn="l"/>
                      <a:r>
                        <a:rPr lang="en-US" sz="900" b="1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Location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Tier-1 EU city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7125">
                <a:tc>
                  <a:txBody>
                    <a:bodyPr/>
                    <a:lstStyle/>
                    <a:p>
                      <a:pPr algn="l"/>
                      <a:r>
                        <a:rPr lang="en-US" sz="900" b="1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Order occasion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After-work treat / Netflix night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7125">
                <a:tc>
                  <a:txBody>
                    <a:bodyPr/>
                    <a:lstStyle/>
                    <a:p>
                      <a:pPr algn="l"/>
                      <a:r>
                        <a:rPr lang="en-US" sz="900" b="1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Target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25-35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3258">
                <a:tc>
                  <a:txBody>
                    <a:bodyPr/>
                    <a:lstStyle/>
                    <a:p>
                      <a:pPr algn="l"/>
                      <a:r>
                        <a:rPr lang="en-US" sz="900" b="1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Acquisition channels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001937"/>
                          </a:solidFill>
                          <a:latin typeface="Manrope" pitchFamily="34" charset="0"/>
                          <a:ea typeface="Manrope" pitchFamily="34" charset="-122"/>
                          <a:cs typeface="Manrope" pitchFamily="34" charset="-120"/>
                        </a:rPr>
                        <a:t>Instagram, Google Maps, Deliveroo/Uber Eats</a:t>
                      </a:r>
                      <a:endParaRPr lang="en-US" sz="900" dirty="0">
                        <a:latin typeface="Manrope" charset="0"/>
                        <a:ea typeface="Manrope" charset="0"/>
                        <a:cs typeface="Manrope" charset="0"/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1937">
                          <a:alpha val="1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62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2238375" y="2052894"/>
            <a:ext cx="5953125" cy="1047750"/>
          </a:xfrm>
          <a:prstGeom prst="roundRect">
            <a:avLst>
              <a:gd name="adj" fmla="val 8000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598937" y="2258937"/>
            <a:ext cx="5238512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4950"/>
              </a:lnSpc>
            </a:pPr>
            <a:r>
              <a:rPr lang="en-US" sz="4500" b="1" kern="0" spc="-48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Acquisition channels</a:t>
            </a:r>
            <a:endParaRPr lang="en-US" sz="4500" dirty="0"/>
          </a:p>
        </p:txBody>
      </p:sp>
      <p:sp>
        <p:nvSpPr>
          <p:cNvPr id="5" name="Shape 2"/>
          <p:cNvSpPr/>
          <p:nvPr/>
        </p:nvSpPr>
        <p:spPr>
          <a:xfrm>
            <a:off x="952500" y="2047875"/>
            <a:ext cx="1047750" cy="1047750"/>
          </a:xfrm>
          <a:prstGeom prst="ellipse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157896" y="2258937"/>
            <a:ext cx="643830" cy="6286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kern="0" spc="-48" dirty="0">
                <a:solidFill>
                  <a:srgbClr val="897E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05</a:t>
            </a:r>
            <a:endParaRPr lang="en-US" sz="45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8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5488" y="1193675"/>
            <a:ext cx="8191500" cy="3474337"/>
          </a:xfrm>
          <a:prstGeom prst="roundRect">
            <a:avLst>
              <a:gd name="adj" fmla="val 8000"/>
            </a:avLst>
          </a:prstGeom>
          <a:solidFill>
            <a:srgbClr val="FFFFFF"/>
          </a:solidFill>
          <a:ln/>
          <a:effectLst>
            <a:outerShdw blurRad="254000" dist="25400" dir="5400000" algn="bl" rotWithShape="0">
              <a:srgbClr val="000000">
                <a:alpha val="10000"/>
              </a:srgbClr>
            </a:outerShdw>
          </a:effectLst>
        </p:spPr>
        <p:txBody>
          <a:bodyPr wrap="square" lIns="455083" tIns="410165" rIns="455083" bIns="410165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4" name="Text 1"/>
          <p:cNvSpPr/>
          <p:nvPr/>
        </p:nvSpPr>
        <p:spPr>
          <a:xfrm>
            <a:off x="1428780" y="476709"/>
            <a:ext cx="6286441" cy="471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3713"/>
              </a:lnSpc>
            </a:pPr>
            <a:r>
              <a:rPr lang="en-US" sz="3400" b="1" kern="0" spc="-24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Now vs. Post-launch</a:t>
            </a:r>
            <a:endParaRPr lang="en-US" sz="3375" dirty="0"/>
          </a:p>
        </p:txBody>
      </p:sp>
      <p:sp>
        <p:nvSpPr>
          <p:cNvPr id="5" name="Shape 2"/>
          <p:cNvSpPr/>
          <p:nvPr/>
        </p:nvSpPr>
        <p:spPr>
          <a:xfrm rot="5400000">
            <a:off x="2834667" y="2931098"/>
            <a:ext cx="3474666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5292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graphicFrame>
        <p:nvGraphicFramePr>
          <p:cNvPr id="6" name="Chart 0"/>
          <p:cNvGraphicFramePr/>
          <p:nvPr/>
        </p:nvGraphicFramePr>
        <p:xfrm>
          <a:off x="2082496" y="2037265"/>
          <a:ext cx="2375858" cy="21914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 3"/>
          <p:cNvSpPr/>
          <p:nvPr/>
        </p:nvSpPr>
        <p:spPr>
          <a:xfrm>
            <a:off x="717622" y="1554751"/>
            <a:ext cx="2709089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>
              <a:lnSpc>
                <a:spcPts val="1950"/>
              </a:lnSpc>
            </a:pPr>
            <a:r>
              <a:rPr lang="en-US" sz="15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Acquisition now (pilot phase)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4816431" y="1551322"/>
            <a:ext cx="3508771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>
              <a:lnSpc>
                <a:spcPts val="1950"/>
              </a:lnSpc>
            </a:pPr>
            <a:r>
              <a:rPr lang="en-US" sz="15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Acquisition post-launch (scale phase)</a:t>
            </a:r>
            <a:endParaRPr lang="en-US" sz="1500" dirty="0"/>
          </a:p>
        </p:txBody>
      </p:sp>
      <p:sp>
        <p:nvSpPr>
          <p:cNvPr id="9" name="Text 5"/>
          <p:cNvSpPr/>
          <p:nvPr/>
        </p:nvSpPr>
        <p:spPr>
          <a:xfrm>
            <a:off x="4818518" y="2202363"/>
            <a:ext cx="2714446" cy="4629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Build loyalty into the product </a:t>
            </a:r>
            <a:endParaRPr lang="en-US" sz="900" dirty="0"/>
          </a:p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Launch a loyalty program (points + bundles) to increase repeat purchases and retention.</a:t>
            </a:r>
            <a:endParaRPr lang="en-US" sz="900" dirty="0"/>
          </a:p>
        </p:txBody>
      </p:sp>
      <p:sp>
        <p:nvSpPr>
          <p:cNvPr id="10" name="Text 6"/>
          <p:cNvSpPr/>
          <p:nvPr/>
        </p:nvSpPr>
        <p:spPr>
          <a:xfrm>
            <a:off x="4818518" y="2901499"/>
            <a:ext cx="2714446" cy="4629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Scale through referrals </a:t>
            </a:r>
            <a:endParaRPr lang="en-US" sz="900" dirty="0"/>
          </a:p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Introduce “Give €5, get €5” and group-order incentives to drive word-of-mouth growth.</a:t>
            </a:r>
            <a:endParaRPr lang="en-US" sz="900" dirty="0"/>
          </a:p>
        </p:txBody>
      </p:sp>
      <p:sp>
        <p:nvSpPr>
          <p:cNvPr id="11" name="Text 7"/>
          <p:cNvSpPr/>
          <p:nvPr/>
        </p:nvSpPr>
        <p:spPr>
          <a:xfrm>
            <a:off x="4818518" y="3552249"/>
            <a:ext cx="2714446" cy="6172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Expand with partnerships </a:t>
            </a:r>
            <a:endParaRPr lang="en-US" sz="900" dirty="0"/>
          </a:p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Partner with universities, events, and corporate gifting to acquire high-frequency customers at lower CAC.</a:t>
            </a:r>
            <a:endParaRPr lang="en-US" sz="9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62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2238375" y="2052894"/>
            <a:ext cx="5953125" cy="1047750"/>
          </a:xfrm>
          <a:prstGeom prst="roundRect">
            <a:avLst>
              <a:gd name="adj" fmla="val 8000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598937" y="2258937"/>
            <a:ext cx="5238512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4950"/>
              </a:lnSpc>
            </a:pPr>
            <a:r>
              <a:rPr lang="en-US" sz="4500" b="1" kern="0" spc="-48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Pricing</a:t>
            </a:r>
            <a:endParaRPr lang="en-US" sz="4500" dirty="0"/>
          </a:p>
        </p:txBody>
      </p:sp>
      <p:sp>
        <p:nvSpPr>
          <p:cNvPr id="5" name="Shape 2"/>
          <p:cNvSpPr/>
          <p:nvPr/>
        </p:nvSpPr>
        <p:spPr>
          <a:xfrm>
            <a:off x="952500" y="2047875"/>
            <a:ext cx="1047750" cy="1047750"/>
          </a:xfrm>
          <a:prstGeom prst="ellipse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146317" y="2258937"/>
            <a:ext cx="666988" cy="6286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kern="0" spc="-48" dirty="0">
                <a:solidFill>
                  <a:srgbClr val="897E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06</a:t>
            </a:r>
            <a:endParaRPr lang="en-US" sz="45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1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431082" y="476709"/>
            <a:ext cx="6286441" cy="471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3713"/>
              </a:lnSpc>
            </a:pPr>
            <a:r>
              <a:rPr lang="en-US" sz="3400" b="1" kern="0" spc="-24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Pricing model</a:t>
            </a:r>
            <a:endParaRPr lang="en-US" sz="3375" dirty="0"/>
          </a:p>
        </p:txBody>
      </p:sp>
      <p:sp>
        <p:nvSpPr>
          <p:cNvPr id="4" name="Text 1"/>
          <p:cNvSpPr/>
          <p:nvPr/>
        </p:nvSpPr>
        <p:spPr>
          <a:xfrm>
            <a:off x="475488" y="1431800"/>
            <a:ext cx="2571750" cy="3236281"/>
          </a:xfrm>
          <a:prstGeom prst="roundRect">
            <a:avLst>
              <a:gd name="adj" fmla="val 6000"/>
            </a:avLst>
          </a:prstGeom>
          <a:solidFill>
            <a:srgbClr val="FFFFFF"/>
          </a:solidFill>
          <a:ln/>
          <a:effectLst>
            <a:outerShdw blurRad="254000" dist="25400" dir="5400000" algn="bl" rotWithShape="0">
              <a:srgbClr val="000000">
                <a:alpha val="10000"/>
              </a:srgbClr>
            </a:outerShdw>
          </a:effectLst>
        </p:spPr>
        <p:txBody>
          <a:bodyPr wrap="square" lIns="142875" tIns="382061" rIns="142875" bIns="382061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3286125" y="1431800"/>
            <a:ext cx="2571750" cy="3236281"/>
          </a:xfrm>
          <a:prstGeom prst="roundRect">
            <a:avLst>
              <a:gd name="adj" fmla="val 6000"/>
            </a:avLst>
          </a:prstGeom>
          <a:solidFill>
            <a:srgbClr val="FFFFFF"/>
          </a:solidFill>
          <a:ln/>
          <a:effectLst>
            <a:outerShdw blurRad="254000" dist="25400" dir="5400000" algn="bl" rotWithShape="0">
              <a:srgbClr val="000000">
                <a:alpha val="10000"/>
              </a:srgbClr>
            </a:outerShdw>
          </a:effectLst>
        </p:spPr>
        <p:txBody>
          <a:bodyPr wrap="square" lIns="142875" tIns="382061" rIns="142875" bIns="382061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6096000" y="1431800"/>
            <a:ext cx="2571750" cy="3236281"/>
          </a:xfrm>
          <a:prstGeom prst="roundRect">
            <a:avLst>
              <a:gd name="adj" fmla="val 6000"/>
            </a:avLst>
          </a:prstGeom>
          <a:solidFill>
            <a:srgbClr val="FFFFFF"/>
          </a:solidFill>
          <a:ln/>
          <a:effectLst>
            <a:outerShdw blurRad="254000" dist="25400" dir="5400000" algn="bl" rotWithShape="0">
              <a:srgbClr val="000000">
                <a:alpha val="10000"/>
              </a:srgbClr>
            </a:outerShdw>
          </a:effectLst>
        </p:spPr>
        <p:txBody>
          <a:bodyPr wrap="square" lIns="142875" tIns="382061" rIns="142875" bIns="382061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10956" y="3367117"/>
            <a:ext cx="2095441" cy="617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215"/>
              </a:lnSpc>
            </a:pPr>
            <a:r>
              <a:rPr lang="en-US" sz="900" b="0" i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€2.5–€3.5 per cookie Why?</a:t>
            </a: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</a:t>
            </a:r>
            <a:endParaRPr lang="en-US" sz="900" dirty="0"/>
          </a:p>
          <a:p>
            <a:pPr algn="ctr">
              <a:lnSpc>
                <a:spcPts val="1215"/>
              </a:lnSpc>
            </a:pPr>
            <a:r>
              <a:rPr lang="en-US" sz="900" b="0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Low entry price to drive trial and impulse purchases (late-night cravings).</a:t>
            </a:r>
            <a:endParaRPr lang="en-US" sz="900" dirty="0"/>
          </a:p>
        </p:txBody>
      </p:sp>
      <p:sp>
        <p:nvSpPr>
          <p:cNvPr id="8" name="Text 5"/>
          <p:cNvSpPr/>
          <p:nvPr/>
        </p:nvSpPr>
        <p:spPr>
          <a:xfrm>
            <a:off x="710956" y="2774280"/>
            <a:ext cx="2095441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950"/>
              </a:lnSpc>
            </a:pPr>
            <a:r>
              <a:rPr lang="en-US" sz="15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Entry pricing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711886" y="1670303"/>
            <a:ext cx="476250" cy="476250"/>
          </a:xfrm>
          <a:prstGeom prst="ellipse">
            <a:avLst/>
          </a:prstGeom>
          <a:solidFill>
            <a:srgbClr val="897EFF"/>
          </a:solidFill>
          <a:ln/>
        </p:spPr>
        <p:txBody>
          <a:bodyPr wrap="square" lIns="26458" tIns="56224" rIns="26458" bIns="56224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01</a:t>
            </a:r>
            <a:endParaRPr lang="en-US" sz="900" dirty="0"/>
          </a:p>
        </p:txBody>
      </p:sp>
      <p:sp>
        <p:nvSpPr>
          <p:cNvPr id="10" name="Text 7"/>
          <p:cNvSpPr/>
          <p:nvPr/>
        </p:nvSpPr>
        <p:spPr>
          <a:xfrm>
            <a:off x="3518916" y="1666112"/>
            <a:ext cx="476250" cy="476250"/>
          </a:xfrm>
          <a:prstGeom prst="ellipse">
            <a:avLst/>
          </a:prstGeom>
          <a:solidFill>
            <a:srgbClr val="897EFF"/>
          </a:solidFill>
          <a:ln/>
        </p:spPr>
        <p:txBody>
          <a:bodyPr wrap="square" lIns="26458" tIns="56224" rIns="26458" bIns="56224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02</a:t>
            </a:r>
            <a:endParaRPr lang="en-US" sz="900" dirty="0"/>
          </a:p>
        </p:txBody>
      </p:sp>
      <p:sp>
        <p:nvSpPr>
          <p:cNvPr id="11" name="Text 8"/>
          <p:cNvSpPr/>
          <p:nvPr/>
        </p:nvSpPr>
        <p:spPr>
          <a:xfrm>
            <a:off x="6331269" y="1666112"/>
            <a:ext cx="476250" cy="476250"/>
          </a:xfrm>
          <a:prstGeom prst="ellipse">
            <a:avLst/>
          </a:prstGeom>
          <a:solidFill>
            <a:srgbClr val="897EFF"/>
          </a:solidFill>
          <a:ln/>
        </p:spPr>
        <p:txBody>
          <a:bodyPr wrap="square" lIns="26458" tIns="56224" rIns="26458" bIns="56224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03</a:t>
            </a:r>
            <a:endParaRPr lang="en-US" sz="900" dirty="0"/>
          </a:p>
        </p:txBody>
      </p:sp>
      <p:sp>
        <p:nvSpPr>
          <p:cNvPr id="12" name="Text 9"/>
          <p:cNvSpPr/>
          <p:nvPr/>
        </p:nvSpPr>
        <p:spPr>
          <a:xfrm>
            <a:off x="3518934" y="3367117"/>
            <a:ext cx="2095381" cy="462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215"/>
              </a:lnSpc>
            </a:pPr>
            <a:r>
              <a:rPr lang="en-US" sz="900" b="0" i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€14–€18 for 6 cookies (bundle) </a:t>
            </a: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Why? Bundles increase average order value and fit group/late-night consumption.</a:t>
            </a:r>
            <a:endParaRPr lang="en-US" sz="900" dirty="0"/>
          </a:p>
        </p:txBody>
      </p:sp>
      <p:sp>
        <p:nvSpPr>
          <p:cNvPr id="13" name="Text 10"/>
          <p:cNvSpPr/>
          <p:nvPr/>
        </p:nvSpPr>
        <p:spPr>
          <a:xfrm>
            <a:off x="3518934" y="2774280"/>
            <a:ext cx="2095381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950"/>
              </a:lnSpc>
            </a:pPr>
            <a:r>
              <a:rPr lang="en-US" sz="15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Core bundles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6326911" y="3367117"/>
            <a:ext cx="2095381" cy="462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215"/>
              </a:lnSpc>
            </a:pPr>
            <a:r>
              <a:rPr lang="en-US" sz="900" b="0" i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€9.99 “Study Pack” (4 cookies + drink)Why?</a:t>
            </a: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 Drives high-volume adoption in university areas </a:t>
            </a:r>
            <a:endParaRPr lang="en-US" sz="900" dirty="0"/>
          </a:p>
        </p:txBody>
      </p:sp>
      <p:sp>
        <p:nvSpPr>
          <p:cNvPr id="15" name="Text 12"/>
          <p:cNvSpPr/>
          <p:nvPr/>
        </p:nvSpPr>
        <p:spPr>
          <a:xfrm>
            <a:off x="6326911" y="2774280"/>
            <a:ext cx="2095381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950"/>
              </a:lnSpc>
            </a:pPr>
            <a:r>
              <a:rPr lang="en-US" sz="15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Student deal bundle</a:t>
            </a: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1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572000" y="476250"/>
            <a:ext cx="4095750" cy="4191832"/>
          </a:xfrm>
          <a:prstGeom prst="roundRect">
            <a:avLst>
              <a:gd name="adj" fmla="val 3767"/>
            </a:avLst>
          </a:prstGeom>
          <a:solidFill>
            <a:srgbClr val="FFFFFF"/>
          </a:solidFill>
          <a:ln/>
          <a:effectLst>
            <a:outerShdw blurRad="254000" dist="25400" dir="5400000" algn="bl" rotWithShape="0">
              <a:srgbClr val="000000">
                <a:alpha val="10000"/>
              </a:srgbClr>
            </a:outerShdw>
          </a:effectLst>
        </p:spPr>
        <p:txBody>
          <a:bodyPr wrap="square" lIns="227542" tIns="494869" rIns="227542" bIns="494869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4" name="Text 1"/>
          <p:cNvSpPr/>
          <p:nvPr/>
        </p:nvSpPr>
        <p:spPr>
          <a:xfrm>
            <a:off x="474629" y="2337518"/>
            <a:ext cx="3619440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>
              <a:lnSpc>
                <a:spcPts val="3713"/>
              </a:lnSpc>
            </a:pPr>
            <a:r>
              <a:rPr lang="en-US" sz="3400" b="1" kern="0" spc="-24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Agenda</a:t>
            </a:r>
            <a:endParaRPr lang="en-US" sz="3375" dirty="0"/>
          </a:p>
        </p:txBody>
      </p:sp>
      <p:sp>
        <p:nvSpPr>
          <p:cNvPr id="5" name="Shape 2"/>
          <p:cNvSpPr/>
          <p:nvPr/>
        </p:nvSpPr>
        <p:spPr>
          <a:xfrm>
            <a:off x="4572000" y="1082309"/>
            <a:ext cx="4096512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5292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4572000" y="1672718"/>
            <a:ext cx="4096512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5292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4572000" y="2269836"/>
            <a:ext cx="4096512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5292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4572000" y="2866954"/>
            <a:ext cx="4096512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5292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4572000" y="3457363"/>
            <a:ext cx="4096512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5292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4572000" y="4054481"/>
            <a:ext cx="4096512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5292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741737" y="662554"/>
            <a:ext cx="1739265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r">
              <a:lnSpc>
                <a:spcPts val="1950"/>
              </a:lnSpc>
            </a:pPr>
            <a:r>
              <a:rPr lang="en-US" sz="15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Executive summary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4766692" y="643886"/>
            <a:ext cx="284986" cy="284986"/>
          </a:xfrm>
          <a:prstGeom prst="ellipse">
            <a:avLst/>
          </a:prstGeom>
          <a:solidFill>
            <a:srgbClr val="897EFF"/>
          </a:solidFill>
          <a:ln/>
        </p:spPr>
        <p:txBody>
          <a:bodyPr wrap="square" lIns="15833" tIns="33644" rIns="15833" bIns="33644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01</a:t>
            </a:r>
            <a:endParaRPr lang="en-US" sz="900" dirty="0"/>
          </a:p>
        </p:txBody>
      </p:sp>
      <p:sp>
        <p:nvSpPr>
          <p:cNvPr id="13" name="Text 10"/>
          <p:cNvSpPr/>
          <p:nvPr/>
        </p:nvSpPr>
        <p:spPr>
          <a:xfrm>
            <a:off x="7522549" y="1257678"/>
            <a:ext cx="958453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r">
              <a:lnSpc>
                <a:spcPts val="1950"/>
              </a:lnSpc>
            </a:pPr>
            <a:r>
              <a:rPr lang="en-US" sz="15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Objectives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7236740" y="1852801"/>
            <a:ext cx="1244262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r">
              <a:lnSpc>
                <a:spcPts val="1950"/>
              </a:lnSpc>
            </a:pPr>
            <a:r>
              <a:rPr lang="en-US" sz="15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Target Market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7094520" y="2447925"/>
            <a:ext cx="1386483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r">
              <a:lnSpc>
                <a:spcPts val="1950"/>
              </a:lnSpc>
            </a:pPr>
            <a:r>
              <a:rPr lang="en-US" sz="15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Buyer personas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6612555" y="3043049"/>
            <a:ext cx="1868448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r">
              <a:lnSpc>
                <a:spcPts val="1950"/>
              </a:lnSpc>
            </a:pPr>
            <a:r>
              <a:rPr lang="en-US" sz="15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Acquisition channels</a:t>
            </a:r>
            <a:endParaRPr lang="en-US" sz="1500" dirty="0"/>
          </a:p>
        </p:txBody>
      </p:sp>
      <p:sp>
        <p:nvSpPr>
          <p:cNvPr id="17" name="Text 14"/>
          <p:cNvSpPr/>
          <p:nvPr/>
        </p:nvSpPr>
        <p:spPr>
          <a:xfrm>
            <a:off x="7864259" y="3638172"/>
            <a:ext cx="616744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r">
              <a:lnSpc>
                <a:spcPts val="1950"/>
              </a:lnSpc>
            </a:pPr>
            <a:r>
              <a:rPr lang="en-US" sz="15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Pricing</a:t>
            </a:r>
            <a:endParaRPr lang="en-US" sz="1500" dirty="0"/>
          </a:p>
        </p:txBody>
      </p:sp>
      <p:sp>
        <p:nvSpPr>
          <p:cNvPr id="18" name="Text 15"/>
          <p:cNvSpPr/>
          <p:nvPr/>
        </p:nvSpPr>
        <p:spPr>
          <a:xfrm>
            <a:off x="7721384" y="4233296"/>
            <a:ext cx="759619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r">
              <a:lnSpc>
                <a:spcPts val="1950"/>
              </a:lnSpc>
            </a:pPr>
            <a:r>
              <a:rPr lang="en-US" sz="15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Timeline</a:t>
            </a:r>
            <a:endParaRPr lang="en-US" sz="1500" dirty="0"/>
          </a:p>
        </p:txBody>
      </p:sp>
      <p:sp>
        <p:nvSpPr>
          <p:cNvPr id="19" name="Text 16"/>
          <p:cNvSpPr/>
          <p:nvPr/>
        </p:nvSpPr>
        <p:spPr>
          <a:xfrm>
            <a:off x="4766692" y="1239010"/>
            <a:ext cx="284986" cy="284986"/>
          </a:xfrm>
          <a:prstGeom prst="ellipse">
            <a:avLst/>
          </a:prstGeom>
          <a:solidFill>
            <a:srgbClr val="897EFF"/>
          </a:solidFill>
          <a:ln/>
        </p:spPr>
        <p:txBody>
          <a:bodyPr wrap="square" lIns="15833" tIns="33644" rIns="15833" bIns="33644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02</a:t>
            </a:r>
            <a:endParaRPr lang="en-US" sz="900" dirty="0"/>
          </a:p>
        </p:txBody>
      </p:sp>
      <p:sp>
        <p:nvSpPr>
          <p:cNvPr id="20" name="Text 17"/>
          <p:cNvSpPr/>
          <p:nvPr/>
        </p:nvSpPr>
        <p:spPr>
          <a:xfrm>
            <a:off x="4766692" y="1834133"/>
            <a:ext cx="284986" cy="284986"/>
          </a:xfrm>
          <a:prstGeom prst="ellipse">
            <a:avLst/>
          </a:prstGeom>
          <a:solidFill>
            <a:srgbClr val="897EFF"/>
          </a:solidFill>
          <a:ln/>
        </p:spPr>
        <p:txBody>
          <a:bodyPr wrap="square" lIns="15833" tIns="33644" rIns="15833" bIns="33644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03</a:t>
            </a:r>
            <a:endParaRPr lang="en-US" sz="900" dirty="0"/>
          </a:p>
        </p:txBody>
      </p:sp>
      <p:sp>
        <p:nvSpPr>
          <p:cNvPr id="21" name="Text 18"/>
          <p:cNvSpPr/>
          <p:nvPr/>
        </p:nvSpPr>
        <p:spPr>
          <a:xfrm>
            <a:off x="4766692" y="2429257"/>
            <a:ext cx="284986" cy="284986"/>
          </a:xfrm>
          <a:prstGeom prst="ellipse">
            <a:avLst/>
          </a:prstGeom>
          <a:solidFill>
            <a:srgbClr val="897EFF"/>
          </a:solidFill>
          <a:ln/>
        </p:spPr>
        <p:txBody>
          <a:bodyPr wrap="square" lIns="15833" tIns="33644" rIns="15833" bIns="33644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04</a:t>
            </a:r>
            <a:endParaRPr lang="en-US" sz="900" dirty="0"/>
          </a:p>
        </p:txBody>
      </p:sp>
      <p:sp>
        <p:nvSpPr>
          <p:cNvPr id="22" name="Text 19"/>
          <p:cNvSpPr/>
          <p:nvPr/>
        </p:nvSpPr>
        <p:spPr>
          <a:xfrm>
            <a:off x="4766692" y="3024381"/>
            <a:ext cx="284986" cy="284986"/>
          </a:xfrm>
          <a:prstGeom prst="ellipse">
            <a:avLst/>
          </a:prstGeom>
          <a:solidFill>
            <a:srgbClr val="897EFF"/>
          </a:solidFill>
          <a:ln/>
        </p:spPr>
        <p:txBody>
          <a:bodyPr wrap="square" lIns="15833" tIns="33644" rIns="15833" bIns="33644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05</a:t>
            </a:r>
            <a:endParaRPr lang="en-US" sz="900" dirty="0"/>
          </a:p>
        </p:txBody>
      </p:sp>
      <p:sp>
        <p:nvSpPr>
          <p:cNvPr id="23" name="Text 20"/>
          <p:cNvSpPr/>
          <p:nvPr/>
        </p:nvSpPr>
        <p:spPr>
          <a:xfrm>
            <a:off x="4766692" y="3619504"/>
            <a:ext cx="284986" cy="284986"/>
          </a:xfrm>
          <a:prstGeom prst="ellipse">
            <a:avLst/>
          </a:prstGeom>
          <a:solidFill>
            <a:srgbClr val="897EFF"/>
          </a:solidFill>
          <a:ln/>
        </p:spPr>
        <p:txBody>
          <a:bodyPr wrap="square" lIns="15833" tIns="33644" rIns="15833" bIns="33644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06</a:t>
            </a:r>
            <a:endParaRPr lang="en-US" sz="900" dirty="0"/>
          </a:p>
        </p:txBody>
      </p:sp>
      <p:sp>
        <p:nvSpPr>
          <p:cNvPr id="24" name="Text 21"/>
          <p:cNvSpPr/>
          <p:nvPr/>
        </p:nvSpPr>
        <p:spPr>
          <a:xfrm>
            <a:off x="4766692" y="4214628"/>
            <a:ext cx="284986" cy="284986"/>
          </a:xfrm>
          <a:prstGeom prst="ellipse">
            <a:avLst/>
          </a:prstGeom>
          <a:solidFill>
            <a:srgbClr val="897EFF"/>
          </a:solidFill>
          <a:ln/>
        </p:spPr>
        <p:txBody>
          <a:bodyPr wrap="square" lIns="15833" tIns="33644" rIns="15833" bIns="33644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07</a:t>
            </a:r>
            <a:endParaRPr lang="en-US" sz="9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8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5488" y="1845372"/>
            <a:ext cx="8191500" cy="2789373"/>
          </a:xfrm>
          <a:prstGeom prst="roundRect">
            <a:avLst>
              <a:gd name="adj" fmla="val 9834"/>
            </a:avLst>
          </a:prstGeom>
          <a:solidFill>
            <a:srgbClr val="FFFFFF"/>
          </a:solidFill>
          <a:ln/>
          <a:effectLst>
            <a:outerShdw blurRad="254000" dist="25400" dir="5400000" algn="bl" rotWithShape="0">
              <a:srgbClr val="000000">
                <a:alpha val="10000"/>
              </a:srgbClr>
            </a:outerShdw>
          </a:effectLst>
        </p:spPr>
        <p:txBody>
          <a:bodyPr wrap="square" lIns="455083" tIns="329301" rIns="455083" bIns="329301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4" name="Text 1"/>
          <p:cNvSpPr/>
          <p:nvPr/>
        </p:nvSpPr>
        <p:spPr>
          <a:xfrm>
            <a:off x="1431082" y="476709"/>
            <a:ext cx="6286441" cy="471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3713"/>
              </a:lnSpc>
            </a:pPr>
            <a:r>
              <a:rPr lang="en-US" sz="3400" b="1" kern="0" spc="-24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Financial projection</a:t>
            </a:r>
            <a:endParaRPr lang="en-US" sz="3375" dirty="0"/>
          </a:p>
        </p:txBody>
      </p:sp>
      <p:sp>
        <p:nvSpPr>
          <p:cNvPr id="5" name="Text 2"/>
          <p:cNvSpPr/>
          <p:nvPr/>
        </p:nvSpPr>
        <p:spPr>
          <a:xfrm>
            <a:off x="1905030" y="1131169"/>
            <a:ext cx="5333940" cy="1543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Projected EU revenue growth driven by phased store rollout and delivery penetration.</a:t>
            </a:r>
            <a:endParaRPr lang="en-US" sz="900" dirty="0"/>
          </a:p>
        </p:txBody>
      </p:sp>
      <p:graphicFrame>
        <p:nvGraphicFramePr>
          <p:cNvPr id="6" name="Chart 0"/>
          <p:cNvGraphicFramePr/>
          <p:nvPr>
            <p:extLst>
              <p:ext uri="{D42A27DB-BD31-4B8C-83A1-F6EECF244321}">
                <p14:modId xmlns:p14="http://schemas.microsoft.com/office/powerpoint/2010/main" val="60853593"/>
              </p:ext>
            </p:extLst>
          </p:nvPr>
        </p:nvGraphicFramePr>
        <p:xfrm>
          <a:off x="933066" y="2249998"/>
          <a:ext cx="7229096" cy="20101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1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2238375" y="2052894"/>
            <a:ext cx="5953125" cy="1047750"/>
          </a:xfrm>
          <a:prstGeom prst="roundRect">
            <a:avLst>
              <a:gd name="adj" fmla="val 8000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598937" y="2258937"/>
            <a:ext cx="5238512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4950"/>
              </a:lnSpc>
            </a:pPr>
            <a:r>
              <a:rPr lang="en-US" sz="4500" b="1" kern="0" spc="-48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Timeline</a:t>
            </a:r>
            <a:endParaRPr lang="en-US" sz="4500" dirty="0"/>
          </a:p>
        </p:txBody>
      </p:sp>
      <p:sp>
        <p:nvSpPr>
          <p:cNvPr id="5" name="Shape 2"/>
          <p:cNvSpPr/>
          <p:nvPr/>
        </p:nvSpPr>
        <p:spPr>
          <a:xfrm>
            <a:off x="952500" y="2047875"/>
            <a:ext cx="1047750" cy="1047750"/>
          </a:xfrm>
          <a:prstGeom prst="ellipse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177333" y="2258937"/>
            <a:ext cx="604957" cy="6286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kern="0" spc="-48" dirty="0">
                <a:solidFill>
                  <a:srgbClr val="897E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07</a:t>
            </a:r>
            <a:endParaRPr lang="en-US" sz="45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8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5488" y="1193675"/>
            <a:ext cx="8191500" cy="3474337"/>
          </a:xfrm>
          <a:prstGeom prst="roundRect">
            <a:avLst>
              <a:gd name="adj" fmla="val 8000"/>
            </a:avLst>
          </a:prstGeom>
          <a:solidFill>
            <a:srgbClr val="FFFFFF"/>
          </a:solidFill>
          <a:ln/>
          <a:effectLst>
            <a:outerShdw blurRad="254000" dist="25400" dir="5400000" algn="bl" rotWithShape="0">
              <a:srgbClr val="000000">
                <a:alpha val="10000"/>
              </a:srgbClr>
            </a:outerShdw>
          </a:effectLst>
        </p:spPr>
        <p:txBody>
          <a:bodyPr wrap="square" lIns="455083" tIns="410165" rIns="455083" bIns="410165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4" name="Text 1"/>
          <p:cNvSpPr/>
          <p:nvPr/>
        </p:nvSpPr>
        <p:spPr>
          <a:xfrm>
            <a:off x="1428810" y="476709"/>
            <a:ext cx="6286381" cy="471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3713"/>
              </a:lnSpc>
            </a:pPr>
            <a:r>
              <a:rPr lang="en-US" sz="3400" b="1" kern="0" spc="-24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Marketing plan</a:t>
            </a:r>
            <a:endParaRPr lang="en-US" sz="3375" dirty="0"/>
          </a:p>
        </p:txBody>
      </p:sp>
      <p:sp>
        <p:nvSpPr>
          <p:cNvPr id="5" name="Shape 2"/>
          <p:cNvSpPr/>
          <p:nvPr/>
        </p:nvSpPr>
        <p:spPr>
          <a:xfrm rot="5400000">
            <a:off x="164706" y="2676969"/>
            <a:ext cx="2966408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5292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 rot="5400000">
            <a:off x="1334342" y="2676969"/>
            <a:ext cx="2966408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5292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 rot="5400000">
            <a:off x="2503978" y="2676969"/>
            <a:ext cx="2966408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5292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 rot="5400000">
            <a:off x="3673614" y="2676969"/>
            <a:ext cx="2966408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5292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 rot="5400000">
            <a:off x="4843250" y="2676969"/>
            <a:ext cx="2966408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5292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 rot="5400000">
            <a:off x="6012805" y="2677050"/>
            <a:ext cx="2966570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5292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475082" y="4157954"/>
            <a:ext cx="8191769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5292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2022589" y="4277372"/>
            <a:ext cx="424279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January</a:t>
            </a:r>
            <a:endParaRPr lang="en-US" sz="900" dirty="0"/>
          </a:p>
        </p:txBody>
      </p:sp>
      <p:sp>
        <p:nvSpPr>
          <p:cNvPr id="13" name="Text 10"/>
          <p:cNvSpPr/>
          <p:nvPr/>
        </p:nvSpPr>
        <p:spPr>
          <a:xfrm>
            <a:off x="3281114" y="4277372"/>
            <a:ext cx="242054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April</a:t>
            </a:r>
            <a:endParaRPr lang="en-US" sz="900" dirty="0"/>
          </a:p>
        </p:txBody>
      </p:sp>
      <p:sp>
        <p:nvSpPr>
          <p:cNvPr id="14" name="Text 11"/>
          <p:cNvSpPr/>
          <p:nvPr/>
        </p:nvSpPr>
        <p:spPr>
          <a:xfrm>
            <a:off x="4349704" y="4277372"/>
            <a:ext cx="439698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October</a:t>
            </a:r>
            <a:endParaRPr lang="en-US" sz="900" dirty="0"/>
          </a:p>
        </p:txBody>
      </p:sp>
      <p:sp>
        <p:nvSpPr>
          <p:cNvPr id="15" name="Text 12"/>
          <p:cNvSpPr/>
          <p:nvPr/>
        </p:nvSpPr>
        <p:spPr>
          <a:xfrm>
            <a:off x="5463568" y="4277372"/>
            <a:ext cx="546795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November</a:t>
            </a:r>
            <a:endParaRPr lang="en-US" sz="900" dirty="0"/>
          </a:p>
        </p:txBody>
      </p:sp>
      <p:sp>
        <p:nvSpPr>
          <p:cNvPr id="16" name="Text 13"/>
          <p:cNvSpPr/>
          <p:nvPr/>
        </p:nvSpPr>
        <p:spPr>
          <a:xfrm>
            <a:off x="6636561" y="4277372"/>
            <a:ext cx="551200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December</a:t>
            </a:r>
            <a:endParaRPr lang="en-US" sz="900" dirty="0"/>
          </a:p>
        </p:txBody>
      </p:sp>
      <p:sp>
        <p:nvSpPr>
          <p:cNvPr id="17" name="Text 14"/>
          <p:cNvSpPr/>
          <p:nvPr/>
        </p:nvSpPr>
        <p:spPr>
          <a:xfrm>
            <a:off x="1746735" y="3487569"/>
            <a:ext cx="981075" cy="571500"/>
          </a:xfrm>
          <a:prstGeom prst="roundRect">
            <a:avLst>
              <a:gd name="adj" fmla="val 27038"/>
            </a:avLst>
          </a:prstGeom>
          <a:solidFill>
            <a:srgbClr val="3F3799"/>
          </a:solidFill>
          <a:ln/>
        </p:spPr>
        <p:txBody>
          <a:bodyPr wrap="square" lIns="54504" tIns="67469" rIns="54504" bIns="67469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Teaser campaign</a:t>
            </a:r>
            <a:endParaRPr lang="en-US" sz="900" dirty="0"/>
          </a:p>
        </p:txBody>
      </p:sp>
      <p:sp>
        <p:nvSpPr>
          <p:cNvPr id="18" name="Text 15"/>
          <p:cNvSpPr/>
          <p:nvPr/>
        </p:nvSpPr>
        <p:spPr>
          <a:xfrm>
            <a:off x="2914147" y="3487569"/>
            <a:ext cx="981075" cy="571500"/>
          </a:xfrm>
          <a:prstGeom prst="roundRect">
            <a:avLst>
              <a:gd name="adj" fmla="val 27038"/>
            </a:avLst>
          </a:prstGeom>
          <a:solidFill>
            <a:srgbClr val="3F3799"/>
          </a:solidFill>
          <a:ln/>
        </p:spPr>
        <p:txBody>
          <a:bodyPr wrap="square" lIns="54504" tIns="67469" rIns="54504" bIns="67469" rtlCol="0" anchor="ctr"/>
          <a:lstStyle/>
          <a:p>
            <a:pPr algn="ctr">
              <a:lnSpc>
                <a:spcPts val="1170"/>
              </a:lnSpc>
            </a:pPr>
            <a:r>
              <a:rPr lang="en-US" sz="900" b="1" dirty="0">
                <a:solidFill>
                  <a:srgbClr val="FFFFFF"/>
                </a:solidFill>
              </a:rPr>
              <a:t>Social media campaign</a:t>
            </a:r>
            <a:endParaRPr lang="en-US" sz="900" dirty="0"/>
          </a:p>
        </p:txBody>
      </p:sp>
      <p:sp>
        <p:nvSpPr>
          <p:cNvPr id="19" name="Text 16"/>
          <p:cNvSpPr/>
          <p:nvPr/>
        </p:nvSpPr>
        <p:spPr>
          <a:xfrm>
            <a:off x="2914147" y="2824178"/>
            <a:ext cx="981075" cy="571500"/>
          </a:xfrm>
          <a:prstGeom prst="roundRect">
            <a:avLst>
              <a:gd name="adj" fmla="val 27038"/>
            </a:avLst>
          </a:prstGeom>
          <a:solidFill>
            <a:srgbClr val="897EFF"/>
          </a:solidFill>
          <a:ln/>
        </p:spPr>
        <p:txBody>
          <a:bodyPr wrap="square" lIns="54504" tIns="67469" rIns="54504" bIns="67469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PR campaign</a:t>
            </a:r>
            <a:endParaRPr lang="en-US" sz="900" dirty="0"/>
          </a:p>
        </p:txBody>
      </p:sp>
      <p:sp>
        <p:nvSpPr>
          <p:cNvPr id="20" name="Text 17"/>
          <p:cNvSpPr/>
          <p:nvPr/>
        </p:nvSpPr>
        <p:spPr>
          <a:xfrm>
            <a:off x="2914147" y="2160787"/>
            <a:ext cx="981075" cy="571500"/>
          </a:xfrm>
          <a:prstGeom prst="roundRect">
            <a:avLst>
              <a:gd name="adj" fmla="val 27038"/>
            </a:avLst>
          </a:prstGeom>
          <a:solidFill>
            <a:srgbClr val="FFCEA0"/>
          </a:solidFill>
          <a:ln/>
        </p:spPr>
        <p:txBody>
          <a:bodyPr wrap="square" lIns="54504" tIns="67469" rIns="54504" bIns="67469" rtlCol="0" anchor="ctr"/>
          <a:lstStyle/>
          <a:p>
            <a:pPr algn="ctr">
              <a:lnSpc>
                <a:spcPts val="1170"/>
              </a:lnSpc>
            </a:pPr>
            <a:r>
              <a:rPr lang="en-US" sz="900" b="1" dirty="0">
                <a:solidFill>
                  <a:srgbClr val="001937"/>
                </a:solidFill>
              </a:rPr>
              <a:t>Cookies offer</a:t>
            </a:r>
            <a:endParaRPr lang="en-US" sz="900" dirty="0"/>
          </a:p>
        </p:txBody>
      </p:sp>
      <p:sp>
        <p:nvSpPr>
          <p:cNvPr id="21" name="Text 18"/>
          <p:cNvSpPr/>
          <p:nvPr/>
        </p:nvSpPr>
        <p:spPr>
          <a:xfrm>
            <a:off x="4081560" y="3487569"/>
            <a:ext cx="981075" cy="571500"/>
          </a:xfrm>
          <a:prstGeom prst="roundRect">
            <a:avLst>
              <a:gd name="adj" fmla="val 27038"/>
            </a:avLst>
          </a:prstGeom>
          <a:solidFill>
            <a:srgbClr val="3F3799"/>
          </a:solidFill>
          <a:ln/>
        </p:spPr>
        <p:txBody>
          <a:bodyPr wrap="square" lIns="54504" tIns="67469" rIns="54504" bIns="67469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TikTok + Instagram  campaign</a:t>
            </a:r>
            <a:endParaRPr lang="en-US" sz="900" dirty="0"/>
          </a:p>
        </p:txBody>
      </p:sp>
      <p:sp>
        <p:nvSpPr>
          <p:cNvPr id="22" name="Text 19"/>
          <p:cNvSpPr/>
          <p:nvPr/>
        </p:nvSpPr>
        <p:spPr>
          <a:xfrm>
            <a:off x="4081560" y="2825107"/>
            <a:ext cx="981075" cy="571500"/>
          </a:xfrm>
          <a:prstGeom prst="roundRect">
            <a:avLst>
              <a:gd name="adj" fmla="val 27038"/>
            </a:avLst>
          </a:prstGeom>
          <a:solidFill>
            <a:srgbClr val="897EFF"/>
          </a:solidFill>
          <a:ln/>
        </p:spPr>
        <p:txBody>
          <a:bodyPr wrap="square" lIns="54504" tIns="67469" rIns="54504" bIns="67469" rtlCol="0" anchor="ctr"/>
          <a:lstStyle/>
          <a:p>
            <a:pPr algn="ctr">
              <a:lnSpc>
                <a:spcPts val="1170"/>
              </a:lnSpc>
            </a:pPr>
            <a:r>
              <a:rPr lang="en-US" sz="900" b="1" dirty="0">
                <a:solidFill>
                  <a:srgbClr val="FFFFFF"/>
                </a:solidFill>
              </a:rPr>
              <a:t>Limited edition flavors drop</a:t>
            </a:r>
            <a:endParaRPr lang="en-US" sz="900" dirty="0"/>
          </a:p>
        </p:txBody>
      </p:sp>
      <p:sp>
        <p:nvSpPr>
          <p:cNvPr id="23" name="Text 20"/>
          <p:cNvSpPr/>
          <p:nvPr/>
        </p:nvSpPr>
        <p:spPr>
          <a:xfrm>
            <a:off x="4081560" y="2162644"/>
            <a:ext cx="981075" cy="571500"/>
          </a:xfrm>
          <a:prstGeom prst="roundRect">
            <a:avLst>
              <a:gd name="adj" fmla="val 27038"/>
            </a:avLst>
          </a:prstGeom>
          <a:solidFill>
            <a:srgbClr val="FFCEA0"/>
          </a:solidFill>
          <a:ln/>
        </p:spPr>
        <p:txBody>
          <a:bodyPr wrap="square" lIns="54504" tIns="67469" rIns="54504" bIns="67469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001937"/>
                </a:solidFill>
              </a:rPr>
              <a:t>PR + local media push</a:t>
            </a:r>
            <a:endParaRPr lang="en-US" sz="900" dirty="0"/>
          </a:p>
        </p:txBody>
      </p:sp>
      <p:sp>
        <p:nvSpPr>
          <p:cNvPr id="24" name="Text 21"/>
          <p:cNvSpPr/>
          <p:nvPr/>
        </p:nvSpPr>
        <p:spPr>
          <a:xfrm>
            <a:off x="5248972" y="3487569"/>
            <a:ext cx="981075" cy="571500"/>
          </a:xfrm>
          <a:prstGeom prst="roundRect">
            <a:avLst>
              <a:gd name="adj" fmla="val 27038"/>
            </a:avLst>
          </a:prstGeom>
          <a:solidFill>
            <a:srgbClr val="3F3799"/>
          </a:solidFill>
          <a:ln/>
        </p:spPr>
        <p:txBody>
          <a:bodyPr wrap="square" lIns="54504" tIns="67469" rIns="54504" bIns="67469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Loyalty program rollout</a:t>
            </a:r>
            <a:endParaRPr lang="en-US" sz="900" dirty="0"/>
          </a:p>
        </p:txBody>
      </p:sp>
      <p:sp>
        <p:nvSpPr>
          <p:cNvPr id="25" name="Text 22"/>
          <p:cNvSpPr/>
          <p:nvPr/>
        </p:nvSpPr>
        <p:spPr>
          <a:xfrm>
            <a:off x="5248972" y="2825107"/>
            <a:ext cx="981075" cy="571500"/>
          </a:xfrm>
          <a:prstGeom prst="roundRect">
            <a:avLst>
              <a:gd name="adj" fmla="val 27038"/>
            </a:avLst>
          </a:prstGeom>
          <a:solidFill>
            <a:srgbClr val="897EFF"/>
          </a:solidFill>
          <a:ln/>
        </p:spPr>
        <p:txBody>
          <a:bodyPr wrap="square" lIns="54504" tIns="67469" rIns="54504" bIns="67469" rtlCol="0" anchor="ctr"/>
          <a:lstStyle/>
          <a:p>
            <a:pPr algn="ctr">
              <a:lnSpc>
                <a:spcPts val="1170"/>
              </a:lnSpc>
            </a:pPr>
            <a:r>
              <a:rPr lang="en-US" sz="900" b="1" dirty="0">
                <a:solidFill>
                  <a:srgbClr val="FFFFFF"/>
                </a:solidFill>
              </a:rPr>
              <a:t>Campus + nightlife partnerships</a:t>
            </a:r>
            <a:endParaRPr lang="en-US" sz="900" dirty="0"/>
          </a:p>
        </p:txBody>
      </p:sp>
      <p:sp>
        <p:nvSpPr>
          <p:cNvPr id="26" name="Text 23"/>
          <p:cNvSpPr/>
          <p:nvPr/>
        </p:nvSpPr>
        <p:spPr>
          <a:xfrm>
            <a:off x="6424167" y="3487569"/>
            <a:ext cx="981075" cy="571500"/>
          </a:xfrm>
          <a:prstGeom prst="roundRect">
            <a:avLst>
              <a:gd name="adj" fmla="val 27038"/>
            </a:avLst>
          </a:prstGeom>
          <a:solidFill>
            <a:srgbClr val="3F3799"/>
          </a:solidFill>
          <a:ln/>
        </p:spPr>
        <p:txBody>
          <a:bodyPr wrap="square" lIns="54504" tIns="67469" rIns="54504" bIns="67469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Holiday gifting campaign</a:t>
            </a:r>
            <a:endParaRPr lang="en-US" sz="9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8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1583227" y="1714500"/>
            <a:ext cx="5977546" cy="1714500"/>
          </a:xfrm>
          <a:prstGeom prst="roundRect">
            <a:avLst>
              <a:gd name="adj" fmla="val 8000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243792" y="1945096"/>
            <a:ext cx="4656772" cy="1047750"/>
          </a:xfrm>
          <a:prstGeom prst="rect">
            <a:avLst/>
          </a:prstGeom>
          <a:noFill/>
          <a:ln/>
        </p:spPr>
        <p:txBody>
          <a:bodyPr wrap="none" lIns="0" tIns="0" rIns="0" bIns="0" rtlCol="0" anchor="b">
            <a:spAutoFit/>
          </a:bodyPr>
          <a:lstStyle/>
          <a:p>
            <a:pPr algn="ctr">
              <a:lnSpc>
                <a:spcPts val="8250"/>
              </a:lnSpc>
            </a:pPr>
            <a:r>
              <a:rPr lang="en-US" sz="8300" b="1" kern="0" spc="-48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Thank you</a:t>
            </a:r>
            <a:endParaRPr lang="en-US" sz="8250" dirty="0"/>
          </a:p>
        </p:txBody>
      </p:sp>
      <p:sp>
        <p:nvSpPr>
          <p:cNvPr id="5" name="Text 2"/>
          <p:cNvSpPr/>
          <p:nvPr/>
        </p:nvSpPr>
        <p:spPr>
          <a:xfrm>
            <a:off x="476250" y="4515184"/>
            <a:ext cx="721876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January 2026</a:t>
            </a:r>
            <a:endParaRPr lang="en-US" sz="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1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2238375" y="2052894"/>
            <a:ext cx="5953125" cy="1047750"/>
          </a:xfrm>
          <a:prstGeom prst="roundRect">
            <a:avLst>
              <a:gd name="adj" fmla="val 8000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598848" y="2258937"/>
            <a:ext cx="5238691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4950"/>
              </a:lnSpc>
            </a:pPr>
            <a:r>
              <a:rPr lang="en-US" sz="4500" b="1" kern="0" spc="-48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Executive summary</a:t>
            </a:r>
            <a:endParaRPr lang="en-US" sz="4500" dirty="0"/>
          </a:p>
        </p:txBody>
      </p:sp>
      <p:sp>
        <p:nvSpPr>
          <p:cNvPr id="5" name="Shape 2"/>
          <p:cNvSpPr/>
          <p:nvPr/>
        </p:nvSpPr>
        <p:spPr>
          <a:xfrm>
            <a:off x="952500" y="2047875"/>
            <a:ext cx="1047750" cy="1047750"/>
          </a:xfrm>
          <a:prstGeom prst="ellipse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207754" y="2258937"/>
            <a:ext cx="544116" cy="6286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kern="0" spc="-48" dirty="0">
                <a:solidFill>
                  <a:srgbClr val="897E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01</a:t>
            </a:r>
            <a:endParaRPr lang="en-US" sz="4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62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431082" y="476709"/>
            <a:ext cx="6286441" cy="471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3713"/>
              </a:lnSpc>
            </a:pPr>
            <a:r>
              <a:rPr lang="en-US" sz="3400" b="1" kern="0" spc="-24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Summary</a:t>
            </a:r>
            <a:endParaRPr lang="en-US" sz="3375" dirty="0"/>
          </a:p>
        </p:txBody>
      </p:sp>
      <p:sp>
        <p:nvSpPr>
          <p:cNvPr id="4" name="Text 1"/>
          <p:cNvSpPr/>
          <p:nvPr/>
        </p:nvSpPr>
        <p:spPr>
          <a:xfrm>
            <a:off x="475488" y="1431800"/>
            <a:ext cx="2571750" cy="3236281"/>
          </a:xfrm>
          <a:prstGeom prst="roundRect">
            <a:avLst>
              <a:gd name="adj" fmla="val 6000"/>
            </a:avLst>
          </a:prstGeom>
          <a:solidFill>
            <a:srgbClr val="FFFFFF"/>
          </a:solidFill>
          <a:ln/>
          <a:effectLst>
            <a:outerShdw blurRad="254000" dist="25400" dir="5400000" algn="bl" rotWithShape="0">
              <a:srgbClr val="000000">
                <a:alpha val="10000"/>
              </a:srgbClr>
            </a:outerShdw>
          </a:effectLst>
        </p:spPr>
        <p:txBody>
          <a:bodyPr wrap="square" lIns="142875" tIns="382061" rIns="142875" bIns="382061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3286125" y="1431800"/>
            <a:ext cx="2571750" cy="3236281"/>
          </a:xfrm>
          <a:prstGeom prst="roundRect">
            <a:avLst>
              <a:gd name="adj" fmla="val 6000"/>
            </a:avLst>
          </a:prstGeom>
          <a:solidFill>
            <a:srgbClr val="FFFFFF"/>
          </a:solidFill>
          <a:ln/>
          <a:effectLst>
            <a:outerShdw blurRad="254000" dist="25400" dir="5400000" algn="bl" rotWithShape="0">
              <a:srgbClr val="000000">
                <a:alpha val="10000"/>
              </a:srgbClr>
            </a:outerShdw>
          </a:effectLst>
        </p:spPr>
        <p:txBody>
          <a:bodyPr wrap="square" lIns="142875" tIns="382061" rIns="142875" bIns="382061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6096000" y="1431800"/>
            <a:ext cx="2571750" cy="3236281"/>
          </a:xfrm>
          <a:prstGeom prst="roundRect">
            <a:avLst>
              <a:gd name="adj" fmla="val 6000"/>
            </a:avLst>
          </a:prstGeom>
          <a:solidFill>
            <a:srgbClr val="FFFFFF"/>
          </a:solidFill>
          <a:ln/>
          <a:effectLst>
            <a:outerShdw blurRad="254000" dist="25400" dir="5400000" algn="bl" rotWithShape="0">
              <a:srgbClr val="000000">
                <a:alpha val="10000"/>
              </a:srgbClr>
            </a:outerShdw>
          </a:effectLst>
        </p:spPr>
        <p:txBody>
          <a:bodyPr wrap="square" lIns="142875" tIns="382061" rIns="142875" bIns="382061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74072" y="3530375"/>
            <a:ext cx="2213610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Expand from the USA and UK into Continental Europe: pilot 2 flagship stores, hit break-even in 12 months, scale to 8–12 stores in 2 markets by Year 2.</a:t>
            </a:r>
            <a:endParaRPr lang="en-US" sz="900" dirty="0"/>
          </a:p>
          <a:p>
            <a:pPr algn="just">
              <a:lnSpc>
                <a:spcPts val="1215"/>
              </a:lnSpc>
            </a:pPr>
            <a:endParaRPr lang="en-US" sz="900" dirty="0"/>
          </a:p>
        </p:txBody>
      </p:sp>
      <p:sp>
        <p:nvSpPr>
          <p:cNvPr id="8" name="Text 5"/>
          <p:cNvSpPr/>
          <p:nvPr/>
        </p:nvSpPr>
        <p:spPr>
          <a:xfrm>
            <a:off x="3527375" y="3530375"/>
            <a:ext cx="2095381" cy="617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Target urban 18–35 consumers with high delivery usage (students, young professionals), plus social and gifting-driven purchases.</a:t>
            </a:r>
            <a:endParaRPr lang="en-US" sz="900" dirty="0"/>
          </a:p>
        </p:txBody>
      </p:sp>
      <p:sp>
        <p:nvSpPr>
          <p:cNvPr id="9" name="Text 6"/>
          <p:cNvSpPr/>
          <p:nvPr/>
        </p:nvSpPr>
        <p:spPr>
          <a:xfrm>
            <a:off x="6335352" y="3530375"/>
            <a:ext cx="2095381" cy="617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ts val="1215"/>
              </a:lnSpc>
            </a:pPr>
            <a:r>
              <a:rPr lang="en-US" sz="900" b="0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0–3 months setup, 4–6 months pilot (2 stores), 7–12 months optimize and expand, Year 2 scale and enter a second market.</a:t>
            </a:r>
            <a:endParaRPr lang="en-US" sz="900" dirty="0"/>
          </a:p>
        </p:txBody>
      </p:sp>
      <p:sp>
        <p:nvSpPr>
          <p:cNvPr id="10" name="Text 7"/>
          <p:cNvSpPr/>
          <p:nvPr/>
        </p:nvSpPr>
        <p:spPr>
          <a:xfrm>
            <a:off x="1162423" y="2100454"/>
            <a:ext cx="1191388" cy="1191388"/>
          </a:xfrm>
          <a:prstGeom prst="ellipse">
            <a:avLst/>
          </a:prstGeom>
          <a:solidFill>
            <a:srgbClr val="897EFF"/>
          </a:solidFill>
          <a:ln/>
        </p:spPr>
        <p:txBody>
          <a:bodyPr wrap="square" lIns="66188" tIns="140650" rIns="66188" bIns="140650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Key goals</a:t>
            </a:r>
            <a:endParaRPr lang="en-US" sz="900" dirty="0"/>
          </a:p>
        </p:txBody>
      </p:sp>
      <p:sp>
        <p:nvSpPr>
          <p:cNvPr id="11" name="Text 8"/>
          <p:cNvSpPr/>
          <p:nvPr/>
        </p:nvSpPr>
        <p:spPr>
          <a:xfrm>
            <a:off x="3978782" y="2104645"/>
            <a:ext cx="1190625" cy="1190625"/>
          </a:xfrm>
          <a:prstGeom prst="ellipse">
            <a:avLst/>
          </a:prstGeom>
          <a:solidFill>
            <a:srgbClr val="897EFF"/>
          </a:solidFill>
          <a:ln/>
        </p:spPr>
        <p:txBody>
          <a:bodyPr wrap="square" lIns="66146" tIns="140560" rIns="66146" bIns="140560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Audience</a:t>
            </a:r>
            <a:endParaRPr lang="en-US" sz="900" dirty="0"/>
          </a:p>
        </p:txBody>
      </p:sp>
      <p:sp>
        <p:nvSpPr>
          <p:cNvPr id="12" name="Text 9"/>
          <p:cNvSpPr/>
          <p:nvPr/>
        </p:nvSpPr>
        <p:spPr>
          <a:xfrm>
            <a:off x="6786760" y="2104645"/>
            <a:ext cx="1190625" cy="1190625"/>
          </a:xfrm>
          <a:prstGeom prst="ellipse">
            <a:avLst/>
          </a:prstGeom>
          <a:solidFill>
            <a:srgbClr val="897EFF"/>
          </a:solidFill>
          <a:ln/>
        </p:spPr>
        <p:txBody>
          <a:bodyPr wrap="square" lIns="66146" tIns="140560" rIns="66146" bIns="140560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Timeline</a:t>
            </a:r>
            <a:endParaRPr lang="en-US" sz="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1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2238375" y="2052894"/>
            <a:ext cx="5953125" cy="1047750"/>
          </a:xfrm>
          <a:prstGeom prst="roundRect">
            <a:avLst>
              <a:gd name="adj" fmla="val 8000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598878" y="2258937"/>
            <a:ext cx="5238631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4950"/>
              </a:lnSpc>
            </a:pPr>
            <a:r>
              <a:rPr lang="en-US" sz="4500" b="1" kern="0" spc="-48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Objectives</a:t>
            </a:r>
            <a:endParaRPr lang="en-US" sz="4500" dirty="0"/>
          </a:p>
        </p:txBody>
      </p:sp>
      <p:sp>
        <p:nvSpPr>
          <p:cNvPr id="5" name="Shape 2"/>
          <p:cNvSpPr/>
          <p:nvPr/>
        </p:nvSpPr>
        <p:spPr>
          <a:xfrm>
            <a:off x="952500" y="2047875"/>
            <a:ext cx="1047750" cy="1047750"/>
          </a:xfrm>
          <a:prstGeom prst="ellipse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158462" y="2258937"/>
            <a:ext cx="642699" cy="6286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kern="0" spc="-48" dirty="0">
                <a:solidFill>
                  <a:srgbClr val="897E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02</a:t>
            </a:r>
            <a:endParaRPr lang="en-US" sz="4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62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5488" y="1431800"/>
            <a:ext cx="8191500" cy="3236281"/>
          </a:xfrm>
          <a:prstGeom prst="roundRect">
            <a:avLst>
              <a:gd name="adj" fmla="val 8476"/>
            </a:avLst>
          </a:prstGeom>
          <a:solidFill>
            <a:srgbClr val="FFFFFF"/>
          </a:solidFill>
          <a:ln/>
          <a:effectLst>
            <a:outerShdw blurRad="254000" dist="25400" dir="5400000" algn="bl" rotWithShape="0">
              <a:srgbClr val="000000">
                <a:alpha val="10000"/>
              </a:srgbClr>
            </a:outerShdw>
          </a:effectLst>
        </p:spPr>
        <p:txBody>
          <a:bodyPr wrap="square" lIns="455083" tIns="382061" rIns="455083" bIns="382061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4" name="Text 1"/>
          <p:cNvSpPr/>
          <p:nvPr/>
        </p:nvSpPr>
        <p:spPr>
          <a:xfrm>
            <a:off x="889340" y="1949577"/>
            <a:ext cx="1905000" cy="1905000"/>
          </a:xfrm>
          <a:prstGeom prst="ellipse">
            <a:avLst/>
          </a:prstGeom>
          <a:solidFill>
            <a:srgbClr val="FFCEA0"/>
          </a:solidFill>
          <a:ln/>
        </p:spPr>
        <p:txBody>
          <a:bodyPr wrap="square" lIns="105833" tIns="224896" rIns="105833" bIns="224896" rtlCol="0" anchor="ctr"/>
          <a:lstStyle/>
          <a:p>
            <a:pPr algn="ctr">
              <a:lnSpc>
                <a:spcPts val="1170"/>
              </a:lnSpc>
            </a:pPr>
            <a:r>
              <a:rPr lang="en-US" sz="900" b="1" dirty="0">
                <a:solidFill>
                  <a:srgbClr val="001937"/>
                </a:solidFill>
              </a:rPr>
              <a:t>Reach 200+ daily orders per store within 6 months</a:t>
            </a:r>
            <a:endParaRPr lang="en-US" sz="900" dirty="0"/>
          </a:p>
        </p:txBody>
      </p:sp>
      <p:sp>
        <p:nvSpPr>
          <p:cNvPr id="5" name="Text 2"/>
          <p:cNvSpPr/>
          <p:nvPr/>
        </p:nvSpPr>
        <p:spPr>
          <a:xfrm>
            <a:off x="3619500" y="1953768"/>
            <a:ext cx="1905000" cy="1905000"/>
          </a:xfrm>
          <a:prstGeom prst="ellipse">
            <a:avLst/>
          </a:prstGeom>
          <a:solidFill>
            <a:srgbClr val="FFCEA0"/>
          </a:solidFill>
          <a:ln/>
        </p:spPr>
        <p:txBody>
          <a:bodyPr wrap="square" lIns="105833" tIns="224896" rIns="105833" bIns="224896" rtlCol="0" anchor="ctr"/>
          <a:lstStyle/>
          <a:p>
            <a:pPr algn="ctr">
              <a:lnSpc>
                <a:spcPts val="1170"/>
              </a:lnSpc>
            </a:pPr>
            <a:r>
              <a:rPr lang="en-US" sz="900" b="1" dirty="0">
                <a:solidFill>
                  <a:srgbClr val="001937"/>
                </a:solidFill>
              </a:rPr>
              <a:t>Achieve 35%+ repeat customers within 90 days</a:t>
            </a:r>
            <a:endParaRPr lang="en-US" sz="900" dirty="0"/>
          </a:p>
        </p:txBody>
      </p:sp>
      <p:sp>
        <p:nvSpPr>
          <p:cNvPr id="6" name="Text 3"/>
          <p:cNvSpPr/>
          <p:nvPr/>
        </p:nvSpPr>
        <p:spPr>
          <a:xfrm>
            <a:off x="6346036" y="1953768"/>
            <a:ext cx="1905000" cy="1905000"/>
          </a:xfrm>
          <a:prstGeom prst="ellipse">
            <a:avLst/>
          </a:prstGeom>
          <a:solidFill>
            <a:srgbClr val="FFCEA0"/>
          </a:solidFill>
          <a:ln/>
        </p:spPr>
        <p:txBody>
          <a:bodyPr wrap="square" lIns="105833" tIns="224896" rIns="105833" bIns="224896" rtlCol="0" anchor="ctr"/>
          <a:lstStyle/>
          <a:p>
            <a:pPr algn="ctr">
              <a:lnSpc>
                <a:spcPts val="1170"/>
              </a:lnSpc>
            </a:pPr>
            <a:r>
              <a:rPr lang="en-US" sz="900" b="1" dirty="0">
                <a:solidFill>
                  <a:srgbClr val="001937"/>
                </a:solidFill>
              </a:rPr>
              <a:t>Reach €2M annual revenue per city by end of Year 2</a:t>
            </a:r>
            <a:endParaRPr lang="en-US" sz="900" dirty="0"/>
          </a:p>
        </p:txBody>
      </p:sp>
      <p:sp>
        <p:nvSpPr>
          <p:cNvPr id="7" name="Text 4"/>
          <p:cNvSpPr/>
          <p:nvPr/>
        </p:nvSpPr>
        <p:spPr>
          <a:xfrm>
            <a:off x="1431082" y="476709"/>
            <a:ext cx="6286441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3713"/>
              </a:lnSpc>
            </a:pPr>
            <a:r>
              <a:rPr lang="en-US" sz="3400" b="1" kern="0" spc="-24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Goals</a:t>
            </a:r>
            <a:endParaRPr lang="en-US" sz="3375" dirty="0"/>
          </a:p>
        </p:txBody>
      </p:sp>
      <p:sp>
        <p:nvSpPr>
          <p:cNvPr id="8" name="Text 5"/>
          <p:cNvSpPr/>
          <p:nvPr/>
        </p:nvSpPr>
        <p:spPr>
          <a:xfrm>
            <a:off x="1463561" y="4000149"/>
            <a:ext cx="823615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Marketing goal</a:t>
            </a:r>
            <a:endParaRPr lang="en-US" sz="900" dirty="0"/>
          </a:p>
        </p:txBody>
      </p:sp>
      <p:sp>
        <p:nvSpPr>
          <p:cNvPr id="9" name="Text 6"/>
          <p:cNvSpPr/>
          <p:nvPr/>
        </p:nvSpPr>
        <p:spPr>
          <a:xfrm>
            <a:off x="4251150" y="4000149"/>
            <a:ext cx="707231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Product goal</a:t>
            </a:r>
            <a:endParaRPr lang="en-US" sz="900" dirty="0"/>
          </a:p>
        </p:txBody>
      </p:sp>
      <p:sp>
        <p:nvSpPr>
          <p:cNvPr id="10" name="Text 7"/>
          <p:cNvSpPr/>
          <p:nvPr/>
        </p:nvSpPr>
        <p:spPr>
          <a:xfrm>
            <a:off x="6926734" y="4000149"/>
            <a:ext cx="743605" cy="1543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Revenue goal</a:t>
            </a:r>
            <a:endParaRPr lang="en-US" sz="900" dirty="0"/>
          </a:p>
        </p:txBody>
      </p:sp>
      <p:sp>
        <p:nvSpPr>
          <p:cNvPr id="11" name="Shape 8"/>
          <p:cNvSpPr/>
          <p:nvPr/>
        </p:nvSpPr>
        <p:spPr>
          <a:xfrm rot="5400000">
            <a:off x="4322087" y="3050216"/>
            <a:ext cx="3236430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5292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 rot="5400000">
            <a:off x="1589548" y="3050216"/>
            <a:ext cx="3236430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5292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8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2238375" y="2052894"/>
            <a:ext cx="5953125" cy="1047750"/>
          </a:xfrm>
          <a:prstGeom prst="roundRect">
            <a:avLst>
              <a:gd name="adj" fmla="val 8000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598937" y="2258937"/>
            <a:ext cx="5238513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4950"/>
              </a:lnSpc>
            </a:pPr>
            <a:r>
              <a:rPr lang="en-US" sz="4500" b="1" kern="0" spc="-48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Tarket Market</a:t>
            </a:r>
            <a:endParaRPr lang="en-US" sz="4500" dirty="0"/>
          </a:p>
        </p:txBody>
      </p:sp>
      <p:sp>
        <p:nvSpPr>
          <p:cNvPr id="5" name="Shape 2"/>
          <p:cNvSpPr/>
          <p:nvPr/>
        </p:nvSpPr>
        <p:spPr>
          <a:xfrm>
            <a:off x="952500" y="2047875"/>
            <a:ext cx="1047750" cy="1047750"/>
          </a:xfrm>
          <a:prstGeom prst="ellipse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163046" y="2258937"/>
            <a:ext cx="633532" cy="6286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b="1" kern="0" spc="-48" dirty="0">
                <a:solidFill>
                  <a:srgbClr val="897E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03</a:t>
            </a:r>
            <a:endParaRPr lang="en-US" sz="4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62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5488" y="1878709"/>
            <a:ext cx="8191500" cy="2789373"/>
          </a:xfrm>
          <a:prstGeom prst="roundRect">
            <a:avLst>
              <a:gd name="adj" fmla="val 8000"/>
            </a:avLst>
          </a:prstGeom>
          <a:solidFill>
            <a:srgbClr val="FFFFFF"/>
          </a:solidFill>
          <a:ln/>
          <a:effectLst>
            <a:outerShdw blurRad="254000" dist="25400" dir="5400000" algn="bl" rotWithShape="0">
              <a:srgbClr val="000000">
                <a:alpha val="10000"/>
              </a:srgbClr>
            </a:outerShdw>
          </a:effectLst>
        </p:spPr>
        <p:txBody>
          <a:bodyPr wrap="square" lIns="455083" tIns="329301" rIns="455083" bIns="329301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4" name="Text 1"/>
          <p:cNvSpPr/>
          <p:nvPr/>
        </p:nvSpPr>
        <p:spPr>
          <a:xfrm>
            <a:off x="1600381" y="2446403"/>
            <a:ext cx="476250" cy="476250"/>
          </a:xfrm>
          <a:prstGeom prst="ellipse">
            <a:avLst/>
          </a:prstGeom>
          <a:solidFill>
            <a:srgbClr val="897EFF"/>
          </a:solidFill>
          <a:ln/>
        </p:spPr>
        <p:txBody>
          <a:bodyPr wrap="square" lIns="26458" tIns="56224" rIns="26458" bIns="56224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01</a:t>
            </a:r>
            <a:endParaRPr lang="en-US" sz="900" dirty="0"/>
          </a:p>
        </p:txBody>
      </p:sp>
      <p:sp>
        <p:nvSpPr>
          <p:cNvPr id="5" name="Text 2"/>
          <p:cNvSpPr/>
          <p:nvPr/>
        </p:nvSpPr>
        <p:spPr>
          <a:xfrm>
            <a:off x="4340354" y="2450594"/>
            <a:ext cx="476250" cy="476250"/>
          </a:xfrm>
          <a:prstGeom prst="ellipse">
            <a:avLst/>
          </a:prstGeom>
          <a:solidFill>
            <a:srgbClr val="897EFF"/>
          </a:solidFill>
          <a:ln/>
        </p:spPr>
        <p:txBody>
          <a:bodyPr wrap="square" lIns="26458" tIns="56224" rIns="26458" bIns="56224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02</a:t>
            </a:r>
            <a:endParaRPr lang="en-US" sz="900" dirty="0"/>
          </a:p>
        </p:txBody>
      </p:sp>
      <p:sp>
        <p:nvSpPr>
          <p:cNvPr id="6" name="Text 3"/>
          <p:cNvSpPr/>
          <p:nvPr/>
        </p:nvSpPr>
        <p:spPr>
          <a:xfrm>
            <a:off x="7065459" y="2450594"/>
            <a:ext cx="476250" cy="476250"/>
          </a:xfrm>
          <a:prstGeom prst="ellipse">
            <a:avLst/>
          </a:prstGeom>
          <a:solidFill>
            <a:srgbClr val="897EFF"/>
          </a:solidFill>
          <a:ln/>
        </p:spPr>
        <p:txBody>
          <a:bodyPr wrap="square" lIns="26458" tIns="56224" rIns="26458" bIns="56224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03</a:t>
            </a:r>
            <a:endParaRPr lang="en-US" sz="900" dirty="0"/>
          </a:p>
        </p:txBody>
      </p:sp>
      <p:sp>
        <p:nvSpPr>
          <p:cNvPr id="7" name="Text 4"/>
          <p:cNvSpPr/>
          <p:nvPr/>
        </p:nvSpPr>
        <p:spPr>
          <a:xfrm>
            <a:off x="1431082" y="476709"/>
            <a:ext cx="6286441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3713"/>
              </a:lnSpc>
            </a:pPr>
            <a:r>
              <a:rPr lang="en-US" sz="3400" b="1" kern="0" spc="-24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Customer Profile</a:t>
            </a:r>
            <a:endParaRPr lang="en-US" sz="3375" dirty="0"/>
          </a:p>
        </p:txBody>
      </p:sp>
      <p:sp>
        <p:nvSpPr>
          <p:cNvPr id="8" name="Text 5"/>
          <p:cNvSpPr/>
          <p:nvPr/>
        </p:nvSpPr>
        <p:spPr>
          <a:xfrm>
            <a:off x="731234" y="3047611"/>
            <a:ext cx="2178189" cy="1238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950"/>
              </a:lnSpc>
            </a:pPr>
            <a:r>
              <a:rPr lang="en-US" sz="1400" b="0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Our primary customers are 18–35 students and young professionals, looking for fast, convenient late-night desserts.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 rot="5400000">
            <a:off x="4545442" y="3273570"/>
            <a:ext cx="2789722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5292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 rot="5400000">
            <a:off x="1812903" y="3273570"/>
            <a:ext cx="2789722" cy="0"/>
          </a:xfrm>
          <a:prstGeom prst="line">
            <a:avLst/>
          </a:prstGeom>
          <a:solidFill>
            <a:srgbClr val="FFFFFF">
              <a:alpha val="15000"/>
            </a:srgbClr>
          </a:solidFill>
          <a:ln w="5292">
            <a:solidFill>
              <a:srgbClr val="001937">
                <a:alpha val="15000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3491401" y="3047611"/>
            <a:ext cx="2178189" cy="1238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950"/>
              </a:lnSpc>
            </a:pPr>
            <a:r>
              <a:rPr lang="en-US" sz="1400" b="0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We focus on major European cities with  dense hotspots (universities, city centers, nightlife districts).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6203942" y="3047611"/>
            <a:ext cx="2178189" cy="1238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950"/>
              </a:lnSpc>
            </a:pPr>
            <a:r>
              <a:rPr lang="en-US" sz="1400" b="0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Fun fact: dessert delivery demand typically peaks after 10pm, when most traditional dessert options are closed.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gradFill>
          <a:gsLst>
            <a:gs pos="0">
              <a:srgbClr val="897EFF"/>
            </a:gs>
            <a:gs pos="100000">
              <a:srgbClr val="FFCEA0"/>
            </a:gs>
          </a:gsLst>
          <a:lin ang="162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0" y="1193675"/>
            <a:ext cx="9144000" cy="4762500"/>
          </a:xfrm>
          <a:prstGeom prst="roundRect">
            <a:avLst>
              <a:gd name="adj" fmla="val 12000"/>
            </a:avLst>
          </a:prstGeom>
          <a:solidFill>
            <a:srgbClr val="FFFFFF"/>
          </a:solidFill>
          <a:ln/>
        </p:spPr>
        <p:txBody>
          <a:bodyPr wrap="square" lIns="508000" tIns="562240" rIns="508000" bIns="562240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4" name="Text 1"/>
          <p:cNvSpPr/>
          <p:nvPr/>
        </p:nvSpPr>
        <p:spPr>
          <a:xfrm>
            <a:off x="5189605" y="1669159"/>
            <a:ext cx="2998853" cy="2998853"/>
          </a:xfrm>
          <a:prstGeom prst="ellipse">
            <a:avLst/>
          </a:prstGeom>
          <a:solidFill>
            <a:srgbClr val="897EFF">
              <a:alpha val="35000"/>
            </a:srgbClr>
          </a:solidFill>
          <a:ln/>
        </p:spPr>
        <p:txBody>
          <a:bodyPr wrap="square" lIns="166603" tIns="354031" rIns="166603" bIns="354031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1431082" y="476709"/>
            <a:ext cx="6286441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3713"/>
              </a:lnSpc>
            </a:pPr>
            <a:r>
              <a:rPr lang="en-US" sz="3400" b="1" kern="0" spc="-24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Market size</a:t>
            </a:r>
            <a:endParaRPr lang="en-US" sz="3375" dirty="0"/>
          </a:p>
        </p:txBody>
      </p:sp>
      <p:sp>
        <p:nvSpPr>
          <p:cNvPr id="6" name="Text 3"/>
          <p:cNvSpPr/>
          <p:nvPr/>
        </p:nvSpPr>
        <p:spPr>
          <a:xfrm>
            <a:off x="5642236" y="2571750"/>
            <a:ext cx="2094355" cy="2094355"/>
          </a:xfrm>
          <a:prstGeom prst="ellipse">
            <a:avLst/>
          </a:prstGeom>
          <a:solidFill>
            <a:srgbClr val="897EFF">
              <a:alpha val="35000"/>
            </a:srgbClr>
          </a:solidFill>
          <a:ln/>
        </p:spPr>
        <p:txBody>
          <a:bodyPr wrap="square" lIns="116353" tIns="247250" rIns="116353" bIns="247250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5934080" y="3168015"/>
            <a:ext cx="1504950" cy="1504950"/>
          </a:xfrm>
          <a:prstGeom prst="ellipse">
            <a:avLst/>
          </a:prstGeom>
          <a:solidFill>
            <a:srgbClr val="897EFF">
              <a:alpha val="35000"/>
            </a:srgbClr>
          </a:solidFill>
          <a:ln/>
        </p:spPr>
        <p:txBody>
          <a:bodyPr wrap="square" lIns="83608" tIns="177668" rIns="83608" bIns="177668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6316225" y="3918969"/>
            <a:ext cx="752475" cy="752475"/>
          </a:xfrm>
          <a:prstGeom prst="ellipse">
            <a:avLst/>
          </a:prstGeom>
          <a:solidFill>
            <a:srgbClr val="897EFF"/>
          </a:solidFill>
          <a:ln/>
        </p:spPr>
        <p:txBody>
          <a:bodyPr wrap="square" lIns="41804" tIns="88834" rIns="41804" bIns="88834" rtlCol="0" anchor="ctr"/>
          <a:lstStyle/>
          <a:p>
            <a:pPr algn="ctr">
              <a:lnSpc>
                <a:spcPts val="1950"/>
              </a:lnSpc>
            </a:pP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1381889" y="1816790"/>
            <a:ext cx="2714566" cy="4629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Total Addressable Market (TAM)</a:t>
            </a:r>
            <a:endParaRPr lang="en-US" sz="900" dirty="0"/>
          </a:p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Total European biscuits/cookies market (category proxy for Insomnia Cookies).</a:t>
            </a:r>
            <a:endParaRPr lang="en-US" sz="900" dirty="0"/>
          </a:p>
        </p:txBody>
      </p:sp>
      <p:sp>
        <p:nvSpPr>
          <p:cNvPr id="10" name="Text 7"/>
          <p:cNvSpPr/>
          <p:nvPr/>
        </p:nvSpPr>
        <p:spPr>
          <a:xfrm>
            <a:off x="1381889" y="2567366"/>
            <a:ext cx="2714566" cy="4629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Serviceable Addressable Market (SAM)</a:t>
            </a:r>
            <a:endParaRPr lang="en-US" sz="900" dirty="0"/>
          </a:p>
          <a:p>
            <a:pPr algn="l">
              <a:lnSpc>
                <a:spcPts val="1215"/>
              </a:lnSpc>
            </a:pPr>
            <a:r>
              <a:rPr lang="en-US" sz="900" b="0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Share of the cookies category reachable through delivery-first</a:t>
            </a:r>
            <a:endParaRPr lang="en-US" sz="900" dirty="0"/>
          </a:p>
        </p:txBody>
      </p:sp>
      <p:sp>
        <p:nvSpPr>
          <p:cNvPr id="11" name="Text 8"/>
          <p:cNvSpPr/>
          <p:nvPr/>
        </p:nvSpPr>
        <p:spPr>
          <a:xfrm>
            <a:off x="1381889" y="3316983"/>
            <a:ext cx="2714566" cy="4629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Target Market</a:t>
            </a:r>
            <a:endParaRPr lang="en-US" sz="900" dirty="0"/>
          </a:p>
          <a:p>
            <a:pPr algn="l">
              <a:lnSpc>
                <a:spcPts val="1215"/>
              </a:lnSpc>
            </a:pPr>
            <a:r>
              <a:rPr lang="en-US" sz="900" b="0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Late-night dessert delivery demand for cookies in dense hotspots</a:t>
            </a:r>
            <a:endParaRPr lang="en-US" sz="900" dirty="0"/>
          </a:p>
        </p:txBody>
      </p:sp>
      <p:sp>
        <p:nvSpPr>
          <p:cNvPr id="12" name="Text 9"/>
          <p:cNvSpPr/>
          <p:nvPr/>
        </p:nvSpPr>
        <p:spPr>
          <a:xfrm>
            <a:off x="1381889" y="4063744"/>
            <a:ext cx="2714566" cy="4629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Serviceable Obtainable Market (SOM)</a:t>
            </a:r>
            <a:endParaRPr lang="en-US" sz="900" dirty="0"/>
          </a:p>
          <a:p>
            <a:pPr algn="l">
              <a:lnSpc>
                <a:spcPts val="1215"/>
              </a:lnSpc>
            </a:pPr>
            <a:r>
              <a:rPr lang="en-US" sz="9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potential revenues based on our rollout plan (stores + delivery) over the next 3–4 years</a:t>
            </a:r>
            <a:endParaRPr lang="en-US" sz="900" dirty="0"/>
          </a:p>
        </p:txBody>
      </p:sp>
      <p:sp>
        <p:nvSpPr>
          <p:cNvPr id="13" name="Text 10"/>
          <p:cNvSpPr/>
          <p:nvPr/>
        </p:nvSpPr>
        <p:spPr>
          <a:xfrm>
            <a:off x="952500" y="1905373"/>
            <a:ext cx="285750" cy="285750"/>
          </a:xfrm>
          <a:prstGeom prst="ellipse">
            <a:avLst/>
          </a:prstGeom>
          <a:solidFill>
            <a:srgbClr val="897EFF"/>
          </a:solidFill>
          <a:ln/>
        </p:spPr>
        <p:txBody>
          <a:bodyPr wrap="square" lIns="15875" tIns="33734" rIns="15875" bIns="33734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01</a:t>
            </a:r>
            <a:endParaRPr lang="en-US" sz="900" dirty="0"/>
          </a:p>
        </p:txBody>
      </p:sp>
      <p:sp>
        <p:nvSpPr>
          <p:cNvPr id="14" name="Text 11"/>
          <p:cNvSpPr/>
          <p:nvPr/>
        </p:nvSpPr>
        <p:spPr>
          <a:xfrm>
            <a:off x="952500" y="2655948"/>
            <a:ext cx="285750" cy="285750"/>
          </a:xfrm>
          <a:prstGeom prst="ellipse">
            <a:avLst/>
          </a:prstGeom>
          <a:solidFill>
            <a:srgbClr val="897EFF"/>
          </a:solidFill>
          <a:ln/>
        </p:spPr>
        <p:txBody>
          <a:bodyPr wrap="square" lIns="15875" tIns="33734" rIns="15875" bIns="33734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02</a:t>
            </a:r>
            <a:endParaRPr lang="en-US" sz="900" dirty="0"/>
          </a:p>
        </p:txBody>
      </p:sp>
      <p:sp>
        <p:nvSpPr>
          <p:cNvPr id="15" name="Text 12"/>
          <p:cNvSpPr/>
          <p:nvPr/>
        </p:nvSpPr>
        <p:spPr>
          <a:xfrm>
            <a:off x="952500" y="3405565"/>
            <a:ext cx="285750" cy="285750"/>
          </a:xfrm>
          <a:prstGeom prst="ellipse">
            <a:avLst/>
          </a:prstGeom>
          <a:solidFill>
            <a:srgbClr val="897EFF"/>
          </a:solidFill>
          <a:ln/>
        </p:spPr>
        <p:txBody>
          <a:bodyPr wrap="square" lIns="15875" tIns="33734" rIns="15875" bIns="33734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03</a:t>
            </a:r>
            <a:endParaRPr lang="en-US" sz="900" dirty="0"/>
          </a:p>
        </p:txBody>
      </p:sp>
      <p:sp>
        <p:nvSpPr>
          <p:cNvPr id="16" name="Text 13"/>
          <p:cNvSpPr/>
          <p:nvPr/>
        </p:nvSpPr>
        <p:spPr>
          <a:xfrm>
            <a:off x="952500" y="4152327"/>
            <a:ext cx="285750" cy="285750"/>
          </a:xfrm>
          <a:prstGeom prst="ellipse">
            <a:avLst/>
          </a:prstGeom>
          <a:solidFill>
            <a:srgbClr val="897EFF"/>
          </a:solidFill>
          <a:ln/>
        </p:spPr>
        <p:txBody>
          <a:bodyPr wrap="square" lIns="15875" tIns="33734" rIns="15875" bIns="33734" rtlCol="0" anchor="ctr"/>
          <a:lstStyle/>
          <a:p>
            <a:pPr algn="ctr">
              <a:lnSpc>
                <a:spcPts val="1170"/>
              </a:lnSpc>
            </a:pPr>
            <a:r>
              <a:rPr lang="en-US" sz="900" dirty="0">
                <a:solidFill>
                  <a:srgbClr val="FFFFFF"/>
                </a:solidFill>
              </a:rPr>
              <a:t>04</a:t>
            </a:r>
            <a:endParaRPr lang="en-US" sz="900" dirty="0"/>
          </a:p>
        </p:txBody>
      </p:sp>
      <p:sp>
        <p:nvSpPr>
          <p:cNvPr id="17" name="Text 14"/>
          <p:cNvSpPr/>
          <p:nvPr/>
        </p:nvSpPr>
        <p:spPr>
          <a:xfrm>
            <a:off x="6402843" y="1947861"/>
            <a:ext cx="579238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1950"/>
              </a:lnSpc>
            </a:pPr>
            <a:r>
              <a:rPr lang="en-US" sz="15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$31.6B</a:t>
            </a:r>
            <a:endParaRPr lang="en-US" sz="1500" dirty="0"/>
          </a:p>
        </p:txBody>
      </p:sp>
      <p:sp>
        <p:nvSpPr>
          <p:cNvPr id="18" name="Text 15"/>
          <p:cNvSpPr/>
          <p:nvPr/>
        </p:nvSpPr>
        <p:spPr>
          <a:xfrm>
            <a:off x="6519851" y="2754631"/>
            <a:ext cx="345222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1950"/>
              </a:lnSpc>
            </a:pPr>
            <a:r>
              <a:rPr lang="en-US" sz="15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$8B</a:t>
            </a:r>
            <a:endParaRPr lang="en-US" sz="1500" dirty="0"/>
          </a:p>
        </p:txBody>
      </p:sp>
      <p:sp>
        <p:nvSpPr>
          <p:cNvPr id="19" name="Text 16"/>
          <p:cNvSpPr/>
          <p:nvPr/>
        </p:nvSpPr>
        <p:spPr>
          <a:xfrm>
            <a:off x="6521042" y="3463673"/>
            <a:ext cx="342841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1950"/>
              </a:lnSpc>
            </a:pPr>
            <a:r>
              <a:rPr lang="en-US" sz="15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$2B</a:t>
            </a:r>
            <a:endParaRPr lang="en-US" sz="1500" dirty="0"/>
          </a:p>
        </p:txBody>
      </p:sp>
      <p:sp>
        <p:nvSpPr>
          <p:cNvPr id="20" name="Text 17"/>
          <p:cNvSpPr/>
          <p:nvPr/>
        </p:nvSpPr>
        <p:spPr>
          <a:xfrm>
            <a:off x="6435704" y="4172722"/>
            <a:ext cx="513516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ts val="1950"/>
              </a:lnSpc>
            </a:pPr>
            <a:r>
              <a:rPr lang="en-US" sz="1500" b="1" dirty="0">
                <a:solidFill>
                  <a:srgbClr val="00193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$0.2B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756</Words>
  <Application>Microsoft Office PowerPoint</Application>
  <PresentationFormat>On-screen Show (16:9)</PresentationFormat>
  <Paragraphs>213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5" baseType="lpstr">
      <vt:lpstr>Manrope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Insomnia Cookies Go-to Market Strategy</dc:title>
  <dc:subject>PptxGenJS Presentation</dc:subject>
  <dc:creator>Pitch Software GmbH</dc:creator>
  <cp:lastModifiedBy>andrea antonuzzo</cp:lastModifiedBy>
  <cp:revision>2</cp:revision>
  <dcterms:created xsi:type="dcterms:W3CDTF">2026-01-21T03:48:20Z</dcterms:created>
  <dcterms:modified xsi:type="dcterms:W3CDTF">2026-01-25T23:41:32Z</dcterms:modified>
</cp:coreProperties>
</file>